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506" r:id="rId2"/>
    <p:sldId id="459" r:id="rId3"/>
    <p:sldId id="501" r:id="rId4"/>
    <p:sldId id="515" r:id="rId5"/>
    <p:sldId id="516" r:id="rId6"/>
    <p:sldId id="552" r:id="rId7"/>
    <p:sldId id="540" r:id="rId8"/>
    <p:sldId id="546" r:id="rId9"/>
    <p:sldId id="548" r:id="rId10"/>
    <p:sldId id="547" r:id="rId11"/>
    <p:sldId id="549" r:id="rId12"/>
    <p:sldId id="551" r:id="rId13"/>
    <p:sldId id="550"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04" autoAdjust="0"/>
    <p:restoredTop sz="91251" autoAdjust="0"/>
  </p:normalViewPr>
  <p:slideViewPr>
    <p:cSldViewPr>
      <p:cViewPr varScale="1">
        <p:scale>
          <a:sx n="148" d="100"/>
          <a:sy n="148" d="100"/>
        </p:scale>
        <p:origin x="200" y="1720"/>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6/9/17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043197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472136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97599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932880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90871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1856352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Revelation so far:</a:t>
            </a:r>
          </a:p>
        </p:txBody>
      </p:sp>
      <p:sp>
        <p:nvSpPr>
          <p:cNvPr id="15" name="TextBox 14"/>
          <p:cNvSpPr txBox="1"/>
          <p:nvPr/>
        </p:nvSpPr>
        <p:spPr>
          <a:xfrm>
            <a:off x="0" y="265212"/>
            <a:ext cx="9114773" cy="1785104"/>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Jesus walking among the 7 churches</a:t>
            </a:r>
          </a:p>
          <a:p>
            <a:pPr marL="342900" indent="-342900">
              <a:buFont typeface="Arial" charset="0"/>
              <a:buChar char="•"/>
            </a:pPr>
            <a:r>
              <a:rPr lang="en-US" sz="2200" spc="120" dirty="0" smtClean="0">
                <a:solidFill>
                  <a:schemeClr val="bg1"/>
                </a:solidFill>
                <a:latin typeface="Times New Roman"/>
                <a:cs typeface="Times New Roman"/>
              </a:rPr>
              <a:t>7 letters to 7 churches</a:t>
            </a:r>
          </a:p>
          <a:p>
            <a:pPr marL="342900" indent="-342900">
              <a:buFont typeface="Arial" charset="0"/>
              <a:buChar char="•"/>
            </a:pPr>
            <a:r>
              <a:rPr lang="en-US" sz="2200" spc="120" dirty="0" smtClean="0">
                <a:solidFill>
                  <a:schemeClr val="bg1"/>
                </a:solidFill>
                <a:latin typeface="Times New Roman"/>
                <a:cs typeface="Times New Roman"/>
              </a:rPr>
              <a:t>The throne room of Heaven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Jesus is worthy</a:t>
            </a:r>
          </a:p>
          <a:p>
            <a:pPr marL="342900" indent="-342900">
              <a:buFont typeface="Arial" charset="0"/>
              <a:buChar char="•"/>
            </a:pPr>
            <a:r>
              <a:rPr lang="en-US" sz="2200" b="1" spc="120" dirty="0" smtClean="0">
                <a:solidFill>
                  <a:schemeClr val="bg1"/>
                </a:solidFill>
                <a:latin typeface="Times New Roman"/>
                <a:cs typeface="Times New Roman"/>
              </a:rPr>
              <a:t>The </a:t>
            </a:r>
            <a:r>
              <a:rPr lang="en-US" sz="2200" b="1" u="sng" spc="120" dirty="0" smtClean="0">
                <a:solidFill>
                  <a:schemeClr val="bg1"/>
                </a:solidFill>
                <a:latin typeface="Times New Roman"/>
                <a:cs typeface="Times New Roman"/>
              </a:rPr>
              <a:t>7 </a:t>
            </a:r>
            <a:r>
              <a:rPr lang="en-US" sz="2200" b="1" u="sng" spc="120" dirty="0" smtClean="0">
                <a:solidFill>
                  <a:schemeClr val="bg1"/>
                </a:solidFill>
                <a:latin typeface="Times New Roman"/>
                <a:cs typeface="Times New Roman"/>
              </a:rPr>
              <a:t>seals</a:t>
            </a:r>
            <a:endParaRPr lang="en-US" sz="2200" spc="120" dirty="0" smtClean="0">
              <a:solidFill>
                <a:schemeClr val="bg1"/>
              </a:solidFill>
              <a:latin typeface="Times New Roman"/>
              <a:cs typeface="Times New Roman"/>
            </a:endParaRPr>
          </a:p>
          <a:p>
            <a:pPr marL="342900" indent="-342900">
              <a:buFont typeface="Arial" charset="0"/>
              <a:buChar char="•"/>
            </a:pPr>
            <a:r>
              <a:rPr lang="en-US" sz="2200" b="1" spc="120" dirty="0">
                <a:solidFill>
                  <a:schemeClr val="bg1"/>
                </a:solidFill>
                <a:latin typeface="Times New Roman"/>
                <a:cs typeface="Times New Roman"/>
              </a:rPr>
              <a:t>The </a:t>
            </a:r>
            <a:r>
              <a:rPr lang="en-US" sz="2200" b="1" u="sng" spc="120" dirty="0">
                <a:solidFill>
                  <a:schemeClr val="bg1"/>
                </a:solidFill>
                <a:latin typeface="Times New Roman"/>
                <a:cs typeface="Times New Roman"/>
              </a:rPr>
              <a:t>7 </a:t>
            </a:r>
            <a:r>
              <a:rPr lang="en-US" sz="2200" b="1" u="sng" spc="120" dirty="0" smtClean="0">
                <a:solidFill>
                  <a:schemeClr val="bg1"/>
                </a:solidFill>
                <a:latin typeface="Times New Roman"/>
                <a:cs typeface="Times New Roman"/>
              </a:rPr>
              <a:t>trumpets</a:t>
            </a:r>
            <a:r>
              <a:rPr lang="en-US" sz="2200" spc="120" dirty="0" smtClean="0">
                <a:solidFill>
                  <a:schemeClr val="bg1"/>
                </a:solidFill>
                <a:latin typeface="Times New Roman"/>
                <a:cs typeface="Times New Roman"/>
              </a:rPr>
              <a:t>    Trumpets </a:t>
            </a:r>
            <a:r>
              <a:rPr lang="en-US" sz="2200" spc="120" dirty="0" smtClean="0">
                <a:solidFill>
                  <a:schemeClr val="bg1"/>
                </a:solidFill>
                <a:latin typeface="Times New Roman"/>
                <a:cs typeface="Times New Roman"/>
              </a:rPr>
              <a:t>5, 6 &amp; 7 = the 3 woes</a:t>
            </a:r>
          </a:p>
        </p:txBody>
      </p:sp>
      <p:sp>
        <p:nvSpPr>
          <p:cNvPr id="2" name="TextBox 1"/>
          <p:cNvSpPr txBox="1"/>
          <p:nvPr/>
        </p:nvSpPr>
        <p:spPr>
          <a:xfrm>
            <a:off x="92890" y="2057234"/>
            <a:ext cx="8928992" cy="3600986"/>
          </a:xfrm>
          <a:prstGeom prst="rect">
            <a:avLst/>
          </a:prstGeom>
          <a:noFill/>
          <a:ln w="19050">
            <a:solidFill>
              <a:schemeClr val="bg1"/>
            </a:solidFill>
          </a:ln>
        </p:spPr>
        <p:txBody>
          <a:bodyPr wrap="square" rtlCol="0">
            <a:spAutoFit/>
          </a:bodyPr>
          <a:lstStyle/>
          <a:p>
            <a:pPr algn="ctr"/>
            <a:r>
              <a:rPr lang="en-US" sz="2400" dirty="0" smtClean="0">
                <a:solidFill>
                  <a:srgbClr val="FFFF00"/>
                </a:solidFill>
              </a:rPr>
              <a:t>The Revelation is not a ‘start to finish’ sequence of events.</a:t>
            </a:r>
          </a:p>
          <a:p>
            <a:pPr algn="ctr"/>
            <a:r>
              <a:rPr lang="en-US" sz="2400" dirty="0" smtClean="0">
                <a:solidFill>
                  <a:srgbClr val="FFFF00"/>
                </a:solidFill>
              </a:rPr>
              <a:t>Describes the same event, several </a:t>
            </a:r>
            <a:r>
              <a:rPr lang="en-US" sz="2400" dirty="0" smtClean="0">
                <a:solidFill>
                  <a:srgbClr val="FFFF00"/>
                </a:solidFill>
              </a:rPr>
              <a:t>times,</a:t>
            </a:r>
          </a:p>
          <a:p>
            <a:pPr algn="ctr"/>
            <a:r>
              <a:rPr lang="en-US" sz="2400" dirty="0" smtClean="0">
                <a:solidFill>
                  <a:srgbClr val="FFFF00"/>
                </a:solidFill>
              </a:rPr>
              <a:t>from </a:t>
            </a:r>
            <a:r>
              <a:rPr lang="en-US" sz="2400" dirty="0" smtClean="0">
                <a:solidFill>
                  <a:srgbClr val="FFFF00"/>
                </a:solidFill>
              </a:rPr>
              <a:t>a different perspective.</a:t>
            </a:r>
          </a:p>
          <a:p>
            <a:pPr marL="847725" indent="-309563">
              <a:buFont typeface="Arial" charset="0"/>
              <a:buChar char="•"/>
            </a:pPr>
            <a:r>
              <a:rPr lang="en-US" sz="2400" spc="120" dirty="0">
                <a:solidFill>
                  <a:schemeClr val="bg1"/>
                </a:solidFill>
                <a:latin typeface="Times New Roman"/>
                <a:cs typeface="Times New Roman"/>
              </a:rPr>
              <a:t>7 seals </a:t>
            </a:r>
            <a:r>
              <a:rPr lang="mr-IN" sz="2400" spc="120" dirty="0">
                <a:solidFill>
                  <a:schemeClr val="bg1"/>
                </a:solidFill>
                <a:latin typeface="Times New Roman"/>
                <a:cs typeface="Times New Roman"/>
              </a:rPr>
              <a:t>–</a:t>
            </a:r>
            <a:r>
              <a:rPr lang="en-US" sz="2400" spc="120" dirty="0">
                <a:solidFill>
                  <a:schemeClr val="bg1"/>
                </a:solidFill>
                <a:latin typeface="Times New Roman"/>
                <a:cs typeface="Times New Roman"/>
              </a:rPr>
              <a:t> Overview </a:t>
            </a:r>
            <a:r>
              <a:rPr lang="en-US" sz="2400" spc="120" dirty="0" smtClean="0">
                <a:solidFill>
                  <a:schemeClr val="bg1"/>
                </a:solidFill>
                <a:latin typeface="Times New Roman"/>
                <a:cs typeface="Times New Roman"/>
              </a:rPr>
              <a:t>of what is to come in the Revelation</a:t>
            </a:r>
            <a:endParaRPr lang="en-US" sz="2400" spc="120" dirty="0">
              <a:solidFill>
                <a:schemeClr val="bg1"/>
              </a:solidFill>
              <a:latin typeface="Times New Roman"/>
              <a:cs typeface="Times New Roman"/>
            </a:endParaRPr>
          </a:p>
          <a:p>
            <a:pPr marL="847725" indent="-309563">
              <a:buFont typeface="Arial" charset="0"/>
              <a:buChar char="•"/>
            </a:pPr>
            <a:r>
              <a:rPr lang="en-US" sz="2400" spc="120" dirty="0">
                <a:solidFill>
                  <a:schemeClr val="bg1"/>
                </a:solidFill>
                <a:latin typeface="Times New Roman"/>
                <a:cs typeface="Times New Roman"/>
              </a:rPr>
              <a:t>7 trumpets </a:t>
            </a:r>
            <a:r>
              <a:rPr lang="mr-IN" sz="2400" spc="120" dirty="0">
                <a:solidFill>
                  <a:schemeClr val="bg1"/>
                </a:solidFill>
                <a:latin typeface="Times New Roman"/>
                <a:cs typeface="Times New Roman"/>
              </a:rPr>
              <a:t>–</a:t>
            </a:r>
            <a:r>
              <a:rPr lang="en-US" sz="2400" spc="120" dirty="0">
                <a:solidFill>
                  <a:schemeClr val="bg1"/>
                </a:solidFill>
                <a:latin typeface="Times New Roman"/>
                <a:cs typeface="Times New Roman"/>
              </a:rPr>
              <a:t> focuses on the impact on the ungodly</a:t>
            </a:r>
          </a:p>
          <a:p>
            <a:pPr marL="847725" indent="-309563">
              <a:buFont typeface="Arial" charset="0"/>
              <a:buChar char="•"/>
            </a:pPr>
            <a:r>
              <a:rPr lang="en-US" sz="2400" spc="120" dirty="0">
                <a:solidFill>
                  <a:schemeClr val="bg1"/>
                </a:solidFill>
                <a:latin typeface="Times New Roman"/>
                <a:cs typeface="Times New Roman"/>
              </a:rPr>
              <a:t>Interlude between trumpets 6 &amp; 7 </a:t>
            </a:r>
            <a:r>
              <a:rPr lang="mr-IN" sz="2400" spc="120" dirty="0">
                <a:solidFill>
                  <a:schemeClr val="bg1"/>
                </a:solidFill>
                <a:latin typeface="Times New Roman"/>
                <a:cs typeface="Times New Roman"/>
              </a:rPr>
              <a:t>–</a:t>
            </a:r>
            <a:r>
              <a:rPr lang="en-US" sz="2400" spc="120" dirty="0">
                <a:solidFill>
                  <a:schemeClr val="bg1"/>
                </a:solidFill>
                <a:latin typeface="Times New Roman"/>
                <a:cs typeface="Times New Roman"/>
              </a:rPr>
              <a:t> What are Christians doing during this time</a:t>
            </a:r>
            <a:r>
              <a:rPr lang="en-US" sz="2400" spc="120" dirty="0" smtClean="0">
                <a:solidFill>
                  <a:schemeClr val="bg1"/>
                </a:solidFill>
                <a:latin typeface="Times New Roman"/>
                <a:cs typeface="Times New Roman"/>
              </a:rPr>
              <a:t>?  Witnessing!!!</a:t>
            </a:r>
          </a:p>
          <a:p>
            <a:pPr marL="538162" algn="ctr"/>
            <a:r>
              <a:rPr lang="en-US" sz="3600" dirty="0">
                <a:solidFill>
                  <a:srgbClr val="FFFF00"/>
                </a:solidFill>
                <a:latin typeface="Times New Roman" charset="0"/>
                <a:ea typeface="Times New Roman" charset="0"/>
                <a:cs typeface="Times New Roman" charset="0"/>
              </a:rPr>
              <a:t>Chapter 12 –  The Spiritual </a:t>
            </a:r>
            <a:r>
              <a:rPr lang="en-US" sz="3600" dirty="0" smtClean="0">
                <a:solidFill>
                  <a:srgbClr val="FFFF00"/>
                </a:solidFill>
                <a:latin typeface="Times New Roman" charset="0"/>
                <a:ea typeface="Times New Roman" charset="0"/>
                <a:cs typeface="Times New Roman" charset="0"/>
              </a:rPr>
              <a:t>Battle</a:t>
            </a:r>
          </a:p>
          <a:p>
            <a:pPr marL="538162" algn="ctr"/>
            <a:r>
              <a:rPr lang="en-US" sz="2400" dirty="0" smtClean="0">
                <a:solidFill>
                  <a:srgbClr val="FFFF00"/>
                </a:solidFill>
                <a:latin typeface="Times New Roman" charset="0"/>
                <a:ea typeface="Times New Roman" charset="0"/>
                <a:cs typeface="Times New Roman" charset="0"/>
              </a:rPr>
              <a:t>What lies behind the world’s hatred toward the disciples of Jesus?</a:t>
            </a:r>
            <a:endParaRPr lang="en-US" sz="2400" dirty="0">
              <a:solidFill>
                <a:schemeClr val="bg1"/>
              </a:solidFill>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636664" y="697260"/>
            <a:ext cx="7503870" cy="415498"/>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spiritual Israel (God’s faithful people [church included])</a:t>
            </a:r>
            <a:endParaRPr lang="en-US" sz="2100" spc="120" dirty="0" smtClean="0">
              <a:solidFill>
                <a:schemeClr val="bg1"/>
              </a:solidFill>
              <a:latin typeface="Times New Roman"/>
              <a:cs typeface="Times New Roman"/>
            </a:endParaRPr>
          </a:p>
        </p:txBody>
      </p:sp>
      <p:sp>
        <p:nvSpPr>
          <p:cNvPr id="4" name="Rectangle 3"/>
          <p:cNvSpPr/>
          <p:nvPr/>
        </p:nvSpPr>
        <p:spPr>
          <a:xfrm>
            <a:off x="8769" y="0"/>
            <a:ext cx="9114773" cy="800219"/>
          </a:xfrm>
          <a:prstGeom prst="rect">
            <a:avLst/>
          </a:prstGeom>
        </p:spPr>
        <p:txBody>
          <a:bodyPr wrap="square">
            <a:spAutoFit/>
          </a:bodyPr>
          <a:lstStyle/>
          <a:p>
            <a:pPr marL="538162" algn="ctr"/>
            <a:r>
              <a:rPr lang="en-US" sz="2800" dirty="0">
                <a:solidFill>
                  <a:srgbClr val="FFFF00"/>
                </a:solidFill>
                <a:latin typeface="Times New Roman" charset="0"/>
                <a:ea typeface="Times New Roman" charset="0"/>
                <a:cs typeface="Times New Roman" charset="0"/>
              </a:rPr>
              <a:t>Chapter 12 –  The Spiritual Battle</a:t>
            </a:r>
          </a:p>
          <a:p>
            <a:pPr marL="538162" algn="ctr"/>
            <a:r>
              <a:rPr lang="en-US" dirty="0">
                <a:solidFill>
                  <a:srgbClr val="FFFF00"/>
                </a:solidFill>
                <a:latin typeface="Times New Roman" charset="0"/>
                <a:ea typeface="Times New Roman" charset="0"/>
                <a:cs typeface="Times New Roman" charset="0"/>
              </a:rPr>
              <a:t>What lies behind the world’s hatred toward the disciples of Jesus?</a:t>
            </a:r>
            <a:endParaRPr lang="en-US" dirty="0">
              <a:solidFill>
                <a:schemeClr val="bg1"/>
              </a:solidFill>
            </a:endParaRPr>
          </a:p>
        </p:txBody>
      </p:sp>
      <p:sp>
        <p:nvSpPr>
          <p:cNvPr id="5" name="TextBox 4"/>
          <p:cNvSpPr txBox="1"/>
          <p:nvPr/>
        </p:nvSpPr>
        <p:spPr>
          <a:xfrm>
            <a:off x="25761" y="651093"/>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Woman</a:t>
            </a:r>
            <a:endParaRPr lang="en-US" sz="2400" dirty="0">
              <a:solidFill>
                <a:srgbClr val="FFFF00"/>
              </a:solidFill>
              <a:latin typeface="Times New Roman" charset="0"/>
              <a:ea typeface="Times New Roman" charset="0"/>
              <a:cs typeface="Times New Roman" charset="0"/>
            </a:endParaRPr>
          </a:p>
        </p:txBody>
      </p:sp>
      <p:sp>
        <p:nvSpPr>
          <p:cNvPr id="8" name="TextBox 7"/>
          <p:cNvSpPr txBox="1"/>
          <p:nvPr/>
        </p:nvSpPr>
        <p:spPr>
          <a:xfrm>
            <a:off x="25761" y="1018530"/>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Dragon</a:t>
            </a:r>
            <a:endParaRPr lang="en-US" sz="2400" dirty="0">
              <a:solidFill>
                <a:srgbClr val="FFFF00"/>
              </a:solidFill>
              <a:latin typeface="Times New Roman" charset="0"/>
              <a:ea typeface="Times New Roman" charset="0"/>
              <a:cs typeface="Times New Roman" charset="0"/>
            </a:endParaRPr>
          </a:p>
        </p:txBody>
      </p:sp>
      <p:sp>
        <p:nvSpPr>
          <p:cNvPr id="9" name="TextBox 8"/>
          <p:cNvSpPr txBox="1"/>
          <p:nvPr/>
        </p:nvSpPr>
        <p:spPr>
          <a:xfrm>
            <a:off x="1204616" y="1090336"/>
            <a:ext cx="7935918" cy="1061829"/>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Satan (deceiver;  accuser;  slanderer;  devil; )</a:t>
            </a:r>
          </a:p>
          <a:p>
            <a:pPr marL="342900" indent="-342900">
              <a:buFont typeface="Arial" charset="0"/>
              <a:buChar char="•"/>
            </a:pPr>
            <a:r>
              <a:rPr lang="en-US" sz="2100" spc="120" dirty="0" smtClean="0">
                <a:solidFill>
                  <a:schemeClr val="bg1"/>
                </a:solidFill>
                <a:latin typeface="Times New Roman"/>
                <a:cs typeface="Times New Roman"/>
              </a:rPr>
              <a:t>Ruler of the earth.  Powerful.</a:t>
            </a:r>
          </a:p>
          <a:p>
            <a:pPr marL="342900" indent="-342900">
              <a:buFont typeface="Arial" charset="0"/>
              <a:buChar char="•"/>
            </a:pPr>
            <a:r>
              <a:rPr lang="en-US" sz="2100" spc="120" dirty="0" smtClean="0">
                <a:solidFill>
                  <a:schemeClr val="bg1"/>
                </a:solidFill>
                <a:latin typeface="Times New Roman"/>
                <a:cs typeface="Times New Roman"/>
              </a:rPr>
              <a:t>Fallen angels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Satan + demons (a significant minority)</a:t>
            </a:r>
            <a:endParaRPr lang="en-US" sz="2100" spc="120" dirty="0" smtClean="0">
              <a:solidFill>
                <a:schemeClr val="bg1"/>
              </a:solidFill>
              <a:latin typeface="Times New Roman"/>
              <a:cs typeface="Times New Roman"/>
            </a:endParaRPr>
          </a:p>
        </p:txBody>
      </p:sp>
      <p:sp>
        <p:nvSpPr>
          <p:cNvPr id="12" name="TextBox 11"/>
          <p:cNvSpPr txBox="1"/>
          <p:nvPr/>
        </p:nvSpPr>
        <p:spPr>
          <a:xfrm>
            <a:off x="39124" y="2025206"/>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Child</a:t>
            </a:r>
            <a:endParaRPr lang="en-US" sz="2400" dirty="0">
              <a:solidFill>
                <a:srgbClr val="FFFF00"/>
              </a:solidFill>
              <a:latin typeface="Times New Roman" charset="0"/>
              <a:ea typeface="Times New Roman" charset="0"/>
              <a:cs typeface="Times New Roman" charset="0"/>
            </a:endParaRPr>
          </a:p>
        </p:txBody>
      </p:sp>
      <p:sp>
        <p:nvSpPr>
          <p:cNvPr id="13" name="TextBox 12"/>
          <p:cNvSpPr txBox="1"/>
          <p:nvPr/>
        </p:nvSpPr>
        <p:spPr>
          <a:xfrm>
            <a:off x="1060600" y="2082915"/>
            <a:ext cx="7935918" cy="1384995"/>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Satan tried to prematurely kill Jesus &amp; tempted Jesus away from God’s purpose</a:t>
            </a:r>
          </a:p>
          <a:p>
            <a:pPr marL="342900" indent="-342900">
              <a:buFont typeface="Arial" charset="0"/>
              <a:buChar char="•"/>
            </a:pPr>
            <a:r>
              <a:rPr lang="en-US" sz="2100" spc="120" dirty="0" smtClean="0">
                <a:solidFill>
                  <a:schemeClr val="bg1"/>
                </a:solidFill>
                <a:latin typeface="Times New Roman"/>
                <a:cs typeface="Times New Roman"/>
              </a:rPr>
              <a:t>Caught up to God and His throne.  Salvation may not = protection from death, but resurrection from death</a:t>
            </a:r>
            <a:endParaRPr lang="en-US" sz="2100" spc="120" dirty="0" smtClean="0">
              <a:solidFill>
                <a:schemeClr val="bg1"/>
              </a:solidFill>
              <a:latin typeface="Times New Roman"/>
              <a:cs typeface="Times New Roman"/>
            </a:endParaRPr>
          </a:p>
        </p:txBody>
      </p:sp>
      <p:sp>
        <p:nvSpPr>
          <p:cNvPr id="10" name="TextBox 9"/>
          <p:cNvSpPr txBox="1"/>
          <p:nvPr/>
        </p:nvSpPr>
        <p:spPr>
          <a:xfrm>
            <a:off x="39124" y="3474881"/>
            <a:ext cx="1754919" cy="830997"/>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Wilderness</a:t>
            </a:r>
            <a:endParaRPr lang="en-US" sz="2400" dirty="0">
              <a:solidFill>
                <a:srgbClr val="FFFF00"/>
              </a:solidFill>
              <a:latin typeface="Times New Roman" charset="0"/>
              <a:ea typeface="Times New Roman" charset="0"/>
              <a:cs typeface="Times New Roman" charset="0"/>
            </a:endParaRPr>
          </a:p>
        </p:txBody>
      </p:sp>
      <p:sp>
        <p:nvSpPr>
          <p:cNvPr id="14" name="TextBox 13"/>
          <p:cNvSpPr txBox="1"/>
          <p:nvPr/>
        </p:nvSpPr>
        <p:spPr>
          <a:xfrm>
            <a:off x="1613384" y="3474881"/>
            <a:ext cx="7503870" cy="738664"/>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The church may be in a place of lawlessness &amp; danger</a:t>
            </a:r>
          </a:p>
          <a:p>
            <a:pPr marL="342900" indent="-342900">
              <a:buFont typeface="Arial" charset="0"/>
              <a:buChar char="•"/>
            </a:pPr>
            <a:r>
              <a:rPr lang="en-US" sz="2100" spc="120" dirty="0" smtClean="0">
                <a:solidFill>
                  <a:schemeClr val="bg1"/>
                </a:solidFill>
                <a:latin typeface="Times New Roman"/>
                <a:cs typeface="Times New Roman"/>
              </a:rPr>
              <a:t>But God is present;  protects;  provides;  comforts</a:t>
            </a:r>
            <a:endParaRPr lang="en-US" sz="2100" spc="120" dirty="0" smtClean="0">
              <a:solidFill>
                <a:schemeClr val="bg1"/>
              </a:solidFill>
              <a:latin typeface="Times New Roman"/>
              <a:cs typeface="Times New Roman"/>
            </a:endParaRPr>
          </a:p>
        </p:txBody>
      </p:sp>
      <p:sp>
        <p:nvSpPr>
          <p:cNvPr id="16" name="TextBox 15"/>
          <p:cNvSpPr txBox="1"/>
          <p:nvPr/>
        </p:nvSpPr>
        <p:spPr>
          <a:xfrm>
            <a:off x="46044" y="4217501"/>
            <a:ext cx="1754919" cy="830997"/>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War in heaven</a:t>
            </a:r>
            <a:endParaRPr lang="en-US" sz="2400" dirty="0">
              <a:solidFill>
                <a:srgbClr val="FFFF00"/>
              </a:solidFill>
              <a:latin typeface="Times New Roman" charset="0"/>
              <a:ea typeface="Times New Roman" charset="0"/>
              <a:cs typeface="Times New Roman" charset="0"/>
            </a:endParaRPr>
          </a:p>
        </p:txBody>
      </p:sp>
      <p:sp>
        <p:nvSpPr>
          <p:cNvPr id="17" name="TextBox 16"/>
          <p:cNvSpPr txBox="1"/>
          <p:nvPr/>
        </p:nvSpPr>
        <p:spPr>
          <a:xfrm>
            <a:off x="1204616" y="4259711"/>
            <a:ext cx="7503870" cy="1061829"/>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Satan &amp; demons thrown out </a:t>
            </a:r>
            <a:r>
              <a:rPr lang="en-US" sz="2100" spc="120" smtClean="0">
                <a:solidFill>
                  <a:schemeClr val="bg1"/>
                </a:solidFill>
                <a:latin typeface="Times New Roman"/>
                <a:cs typeface="Times New Roman"/>
              </a:rPr>
              <a:t>of heaven</a:t>
            </a:r>
            <a:br>
              <a:rPr lang="en-US" sz="2100" spc="120" smtClean="0">
                <a:solidFill>
                  <a:schemeClr val="bg1"/>
                </a:solidFill>
                <a:latin typeface="Times New Roman"/>
                <a:cs typeface="Times New Roman"/>
              </a:rPr>
            </a:br>
            <a:r>
              <a:rPr lang="en-US" sz="2100" spc="120" smtClean="0">
                <a:solidFill>
                  <a:schemeClr val="bg1"/>
                </a:solidFill>
                <a:latin typeface="Times New Roman"/>
                <a:cs typeface="Times New Roman"/>
              </a:rPr>
              <a:t>(by </a:t>
            </a:r>
            <a:r>
              <a:rPr lang="en-US" sz="2100" spc="120" dirty="0" smtClean="0">
                <a:solidFill>
                  <a:schemeClr val="bg1"/>
                </a:solidFill>
                <a:latin typeface="Times New Roman"/>
                <a:cs typeface="Times New Roman"/>
              </a:rPr>
              <a:t>Michael &amp; his angels).</a:t>
            </a:r>
          </a:p>
          <a:p>
            <a:pPr marL="342900" indent="-342900">
              <a:buFont typeface="Arial" charset="0"/>
              <a:buChar char="•"/>
            </a:pPr>
            <a:r>
              <a:rPr lang="en-US" sz="2100" spc="120" dirty="0" smtClean="0">
                <a:solidFill>
                  <a:schemeClr val="bg1"/>
                </a:solidFill>
                <a:latin typeface="Times New Roman"/>
                <a:cs typeface="Times New Roman"/>
              </a:rPr>
              <a:t>Has this happened yet?  Don’t know.  Maybe not yet.</a:t>
            </a:r>
            <a:endParaRPr lang="en-US" sz="21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933706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547664" y="409228"/>
            <a:ext cx="7503870" cy="415498"/>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spiritual Israel (God’s faithful people [church included])</a:t>
            </a:r>
            <a:endParaRPr lang="en-US" sz="2100" spc="120" dirty="0" smtClean="0">
              <a:solidFill>
                <a:schemeClr val="bg1"/>
              </a:solidFill>
              <a:latin typeface="Times New Roman"/>
              <a:cs typeface="Times New Roman"/>
            </a:endParaRPr>
          </a:p>
        </p:txBody>
      </p:sp>
      <p:sp>
        <p:nvSpPr>
          <p:cNvPr id="4" name="Rectangle 3"/>
          <p:cNvSpPr/>
          <p:nvPr/>
        </p:nvSpPr>
        <p:spPr>
          <a:xfrm>
            <a:off x="8769" y="0"/>
            <a:ext cx="9114773" cy="523220"/>
          </a:xfrm>
          <a:prstGeom prst="rect">
            <a:avLst/>
          </a:prstGeom>
        </p:spPr>
        <p:txBody>
          <a:bodyPr wrap="square">
            <a:spAutoFit/>
          </a:bodyPr>
          <a:lstStyle/>
          <a:p>
            <a:pPr marL="538162" algn="ctr"/>
            <a:r>
              <a:rPr lang="en-US" sz="2800" dirty="0" smtClean="0">
                <a:solidFill>
                  <a:srgbClr val="FFFF00"/>
                </a:solidFill>
                <a:latin typeface="Times New Roman" charset="0"/>
                <a:ea typeface="Times New Roman" charset="0"/>
                <a:cs typeface="Times New Roman" charset="0"/>
              </a:rPr>
              <a:t>The </a:t>
            </a:r>
            <a:r>
              <a:rPr lang="en-US" sz="2800" dirty="0">
                <a:solidFill>
                  <a:srgbClr val="FFFF00"/>
                </a:solidFill>
                <a:latin typeface="Times New Roman" charset="0"/>
                <a:ea typeface="Times New Roman" charset="0"/>
                <a:cs typeface="Times New Roman" charset="0"/>
              </a:rPr>
              <a:t>Spiritual </a:t>
            </a:r>
            <a:r>
              <a:rPr lang="en-US" sz="2800" dirty="0" smtClean="0">
                <a:solidFill>
                  <a:srgbClr val="FFFF00"/>
                </a:solidFill>
                <a:latin typeface="Times New Roman" charset="0"/>
                <a:ea typeface="Times New Roman" charset="0"/>
                <a:cs typeface="Times New Roman" charset="0"/>
              </a:rPr>
              <a:t>Battle </a:t>
            </a:r>
            <a:r>
              <a:rPr lang="mr-IN" sz="2800" dirty="0" smtClean="0">
                <a:solidFill>
                  <a:srgbClr val="FFFF00"/>
                </a:solidFill>
                <a:latin typeface="Times New Roman" charset="0"/>
                <a:ea typeface="Times New Roman" charset="0"/>
                <a:cs typeface="Times New Roman" charset="0"/>
              </a:rPr>
              <a:t>–</a:t>
            </a:r>
            <a:r>
              <a:rPr lang="en-US" sz="2800" dirty="0" smtClean="0">
                <a:solidFill>
                  <a:srgbClr val="FFFF00"/>
                </a:solidFill>
                <a:latin typeface="Times New Roman" charset="0"/>
                <a:ea typeface="Times New Roman" charset="0"/>
                <a:cs typeface="Times New Roman" charset="0"/>
              </a:rPr>
              <a:t> </a:t>
            </a:r>
            <a:r>
              <a:rPr lang="en-US" dirty="0" smtClean="0">
                <a:solidFill>
                  <a:srgbClr val="FFFF00"/>
                </a:solidFill>
                <a:latin typeface="Times New Roman" charset="0"/>
                <a:ea typeface="Times New Roman" charset="0"/>
                <a:cs typeface="Times New Roman" charset="0"/>
              </a:rPr>
              <a:t>What’s </a:t>
            </a:r>
            <a:r>
              <a:rPr lang="en-US" dirty="0">
                <a:solidFill>
                  <a:srgbClr val="FFFF00"/>
                </a:solidFill>
                <a:latin typeface="Times New Roman" charset="0"/>
                <a:ea typeface="Times New Roman" charset="0"/>
                <a:cs typeface="Times New Roman" charset="0"/>
              </a:rPr>
              <a:t>behind the world’s hatred </a:t>
            </a:r>
            <a:r>
              <a:rPr lang="en-US" dirty="0" smtClean="0">
                <a:solidFill>
                  <a:srgbClr val="FFFF00"/>
                </a:solidFill>
                <a:latin typeface="Times New Roman" charset="0"/>
                <a:ea typeface="Times New Roman" charset="0"/>
                <a:cs typeface="Times New Roman" charset="0"/>
              </a:rPr>
              <a:t>toward Jesus’ disciples</a:t>
            </a:r>
            <a:endParaRPr lang="en-US" dirty="0">
              <a:solidFill>
                <a:schemeClr val="bg1"/>
              </a:solidFill>
            </a:endParaRPr>
          </a:p>
        </p:txBody>
      </p:sp>
      <p:sp>
        <p:nvSpPr>
          <p:cNvPr id="5" name="TextBox 4"/>
          <p:cNvSpPr txBox="1"/>
          <p:nvPr/>
        </p:nvSpPr>
        <p:spPr>
          <a:xfrm>
            <a:off x="-63239" y="363061"/>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Woman</a:t>
            </a:r>
            <a:endParaRPr lang="en-US" sz="2400" dirty="0">
              <a:solidFill>
                <a:srgbClr val="FFFF00"/>
              </a:solidFill>
              <a:latin typeface="Times New Roman" charset="0"/>
              <a:ea typeface="Times New Roman" charset="0"/>
              <a:cs typeface="Times New Roman" charset="0"/>
            </a:endParaRPr>
          </a:p>
        </p:txBody>
      </p:sp>
      <p:sp>
        <p:nvSpPr>
          <p:cNvPr id="8" name="TextBox 7"/>
          <p:cNvSpPr txBox="1"/>
          <p:nvPr/>
        </p:nvSpPr>
        <p:spPr>
          <a:xfrm>
            <a:off x="-63239" y="730498"/>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Dragon</a:t>
            </a:r>
            <a:endParaRPr lang="en-US" sz="2400" dirty="0">
              <a:solidFill>
                <a:srgbClr val="FFFF00"/>
              </a:solidFill>
              <a:latin typeface="Times New Roman" charset="0"/>
              <a:ea typeface="Times New Roman" charset="0"/>
              <a:cs typeface="Times New Roman" charset="0"/>
            </a:endParaRPr>
          </a:p>
        </p:txBody>
      </p:sp>
      <p:sp>
        <p:nvSpPr>
          <p:cNvPr id="9" name="TextBox 8"/>
          <p:cNvSpPr txBox="1"/>
          <p:nvPr/>
        </p:nvSpPr>
        <p:spPr>
          <a:xfrm>
            <a:off x="1115616" y="802304"/>
            <a:ext cx="7935918" cy="1061829"/>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Satan (deceiver;  accuser;  slanderer;  devil; )</a:t>
            </a:r>
          </a:p>
          <a:p>
            <a:pPr marL="342900" indent="-342900">
              <a:buFont typeface="Arial" charset="0"/>
              <a:buChar char="•"/>
            </a:pPr>
            <a:r>
              <a:rPr lang="en-US" sz="2100" spc="120" dirty="0" smtClean="0">
                <a:solidFill>
                  <a:schemeClr val="bg1"/>
                </a:solidFill>
                <a:latin typeface="Times New Roman"/>
                <a:cs typeface="Times New Roman"/>
              </a:rPr>
              <a:t>Ruler of the earth.  Powerful.</a:t>
            </a:r>
          </a:p>
          <a:p>
            <a:pPr marL="342900" indent="-342900">
              <a:buFont typeface="Arial" charset="0"/>
              <a:buChar char="•"/>
            </a:pPr>
            <a:r>
              <a:rPr lang="en-US" sz="2100" spc="120" dirty="0" smtClean="0">
                <a:solidFill>
                  <a:schemeClr val="bg1"/>
                </a:solidFill>
                <a:latin typeface="Times New Roman"/>
                <a:cs typeface="Times New Roman"/>
              </a:rPr>
              <a:t>Fallen angels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Satan + demons (a significant minority)</a:t>
            </a:r>
            <a:endParaRPr lang="en-US" sz="2100" spc="120" dirty="0" smtClean="0">
              <a:solidFill>
                <a:schemeClr val="bg1"/>
              </a:solidFill>
              <a:latin typeface="Times New Roman"/>
              <a:cs typeface="Times New Roman"/>
            </a:endParaRPr>
          </a:p>
        </p:txBody>
      </p:sp>
      <p:sp>
        <p:nvSpPr>
          <p:cNvPr id="12" name="TextBox 11"/>
          <p:cNvSpPr txBox="1"/>
          <p:nvPr/>
        </p:nvSpPr>
        <p:spPr>
          <a:xfrm>
            <a:off x="-49876" y="1737174"/>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Child</a:t>
            </a:r>
            <a:endParaRPr lang="en-US" sz="2400" dirty="0">
              <a:solidFill>
                <a:srgbClr val="FFFF00"/>
              </a:solidFill>
              <a:latin typeface="Times New Roman" charset="0"/>
              <a:ea typeface="Times New Roman" charset="0"/>
              <a:cs typeface="Times New Roman" charset="0"/>
            </a:endParaRPr>
          </a:p>
        </p:txBody>
      </p:sp>
      <p:sp>
        <p:nvSpPr>
          <p:cNvPr id="13" name="TextBox 12"/>
          <p:cNvSpPr txBox="1"/>
          <p:nvPr/>
        </p:nvSpPr>
        <p:spPr>
          <a:xfrm>
            <a:off x="971600" y="1794883"/>
            <a:ext cx="7935918" cy="1061829"/>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Satan tried to prematurely kill Jesus &amp; tempted Jesus</a:t>
            </a:r>
          </a:p>
          <a:p>
            <a:pPr marL="342900" indent="-342900">
              <a:buFont typeface="Arial" charset="0"/>
              <a:buChar char="•"/>
            </a:pPr>
            <a:r>
              <a:rPr lang="en-US" sz="2100" spc="120" dirty="0" smtClean="0">
                <a:solidFill>
                  <a:schemeClr val="bg1"/>
                </a:solidFill>
                <a:latin typeface="Times New Roman"/>
                <a:cs typeface="Times New Roman"/>
              </a:rPr>
              <a:t>Caught up to God and His throne.  Salvation may not = protection from death, but resurrection from death</a:t>
            </a:r>
            <a:endParaRPr lang="en-US" sz="2100" spc="120" dirty="0" smtClean="0">
              <a:solidFill>
                <a:schemeClr val="bg1"/>
              </a:solidFill>
              <a:latin typeface="Times New Roman"/>
              <a:cs typeface="Times New Roman"/>
            </a:endParaRPr>
          </a:p>
        </p:txBody>
      </p:sp>
      <p:sp>
        <p:nvSpPr>
          <p:cNvPr id="10" name="TextBox 9"/>
          <p:cNvSpPr txBox="1"/>
          <p:nvPr/>
        </p:nvSpPr>
        <p:spPr>
          <a:xfrm>
            <a:off x="-91434" y="2712446"/>
            <a:ext cx="1754919" cy="830997"/>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Wilderness</a:t>
            </a:r>
            <a:endParaRPr lang="en-US" sz="2400" dirty="0">
              <a:solidFill>
                <a:srgbClr val="FFFF00"/>
              </a:solidFill>
              <a:latin typeface="Times New Roman" charset="0"/>
              <a:ea typeface="Times New Roman" charset="0"/>
              <a:cs typeface="Times New Roman" charset="0"/>
            </a:endParaRPr>
          </a:p>
        </p:txBody>
      </p:sp>
      <p:sp>
        <p:nvSpPr>
          <p:cNvPr id="14" name="TextBox 13"/>
          <p:cNvSpPr txBox="1"/>
          <p:nvPr/>
        </p:nvSpPr>
        <p:spPr>
          <a:xfrm>
            <a:off x="1475656" y="2754267"/>
            <a:ext cx="7503870" cy="738664"/>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The church may be in a place of lawlessness &amp; danger</a:t>
            </a:r>
          </a:p>
          <a:p>
            <a:pPr marL="342900" indent="-342900">
              <a:buFont typeface="Arial" charset="0"/>
              <a:buChar char="•"/>
            </a:pPr>
            <a:r>
              <a:rPr lang="en-US" sz="2100" spc="120" dirty="0" smtClean="0">
                <a:solidFill>
                  <a:schemeClr val="bg1"/>
                </a:solidFill>
                <a:latin typeface="Times New Roman"/>
                <a:cs typeface="Times New Roman"/>
              </a:rPr>
              <a:t>But God is present;  protects;  provides;  comforts</a:t>
            </a:r>
            <a:endParaRPr lang="en-US" sz="2100" spc="120" dirty="0" smtClean="0">
              <a:solidFill>
                <a:schemeClr val="bg1"/>
              </a:solidFill>
              <a:latin typeface="Times New Roman"/>
              <a:cs typeface="Times New Roman"/>
            </a:endParaRPr>
          </a:p>
        </p:txBody>
      </p:sp>
      <p:sp>
        <p:nvSpPr>
          <p:cNvPr id="16" name="TextBox 15"/>
          <p:cNvSpPr txBox="1"/>
          <p:nvPr/>
        </p:nvSpPr>
        <p:spPr>
          <a:xfrm>
            <a:off x="-55430" y="3410984"/>
            <a:ext cx="1754919" cy="830997"/>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War in heaven</a:t>
            </a:r>
            <a:endParaRPr lang="en-US" sz="2400" dirty="0">
              <a:solidFill>
                <a:srgbClr val="FFFF00"/>
              </a:solidFill>
              <a:latin typeface="Times New Roman" charset="0"/>
              <a:ea typeface="Times New Roman" charset="0"/>
              <a:cs typeface="Times New Roman" charset="0"/>
            </a:endParaRPr>
          </a:p>
        </p:txBody>
      </p:sp>
      <p:sp>
        <p:nvSpPr>
          <p:cNvPr id="17" name="TextBox 16"/>
          <p:cNvSpPr txBox="1"/>
          <p:nvPr/>
        </p:nvSpPr>
        <p:spPr>
          <a:xfrm>
            <a:off x="971600" y="3360950"/>
            <a:ext cx="8151942" cy="415498"/>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Satan &amp; demons will be </a:t>
            </a:r>
            <a:r>
              <a:rPr lang="en-US" sz="1500" spc="120" dirty="0" smtClean="0">
                <a:solidFill>
                  <a:schemeClr val="bg1"/>
                </a:solidFill>
                <a:latin typeface="Times New Roman"/>
                <a:cs typeface="Times New Roman"/>
              </a:rPr>
              <a:t>(or maybe already)</a:t>
            </a:r>
            <a:r>
              <a:rPr lang="en-US" sz="2100" spc="120" dirty="0" smtClean="0">
                <a:solidFill>
                  <a:schemeClr val="bg1"/>
                </a:solidFill>
                <a:latin typeface="Times New Roman"/>
                <a:cs typeface="Times New Roman"/>
              </a:rPr>
              <a:t> thrown out of heaven</a:t>
            </a:r>
          </a:p>
        </p:txBody>
      </p:sp>
      <p:sp>
        <p:nvSpPr>
          <p:cNvPr id="19" name="TextBox 18"/>
          <p:cNvSpPr txBox="1"/>
          <p:nvPr/>
        </p:nvSpPr>
        <p:spPr>
          <a:xfrm>
            <a:off x="1115616" y="3755450"/>
            <a:ext cx="7935918" cy="1938992"/>
          </a:xfrm>
          <a:prstGeom prst="rect">
            <a:avLst/>
          </a:prstGeom>
          <a:noFill/>
          <a:ln w="19050">
            <a:solidFill>
              <a:schemeClr val="bg1"/>
            </a:solidFill>
          </a:ln>
        </p:spPr>
        <p:txBody>
          <a:bodyPr wrap="square" rtlCol="0">
            <a:spAutoFit/>
          </a:bodyPr>
          <a:lstStyle/>
          <a:p>
            <a:r>
              <a:rPr lang="en-US" sz="2400" b="1" dirty="0" smtClean="0">
                <a:solidFill>
                  <a:srgbClr val="FFFF00"/>
                </a:solidFill>
              </a:rPr>
              <a:t>Christians conquer Satan by</a:t>
            </a:r>
            <a:endParaRPr lang="en-US" sz="2400" b="1" dirty="0" smtClean="0">
              <a:solidFill>
                <a:srgbClr val="FFFF00"/>
              </a:solidFill>
            </a:endParaRPr>
          </a:p>
          <a:p>
            <a:pPr marL="506412" indent="-457200">
              <a:buAutoNum type="arabicPeriod"/>
            </a:pPr>
            <a:r>
              <a:rPr lang="en-US" sz="2400" spc="120" dirty="0" smtClean="0">
                <a:solidFill>
                  <a:srgbClr val="FFFF00"/>
                </a:solidFill>
                <a:latin typeface="Times New Roman"/>
                <a:cs typeface="Times New Roman"/>
              </a:rPr>
              <a:t>The blood of the Lamb</a:t>
            </a:r>
          </a:p>
          <a:p>
            <a:pPr marL="49212"/>
            <a:r>
              <a:rPr lang="en-US" sz="2400" spc="120" dirty="0" smtClean="0">
                <a:solidFill>
                  <a:srgbClr val="FFFF00"/>
                </a:solidFill>
                <a:latin typeface="Times New Roman"/>
                <a:cs typeface="Times New Roman"/>
              </a:rPr>
              <a:t/>
            </a:r>
            <a:br>
              <a:rPr lang="en-US" sz="2400" spc="120" dirty="0" smtClean="0">
                <a:solidFill>
                  <a:srgbClr val="FFFF00"/>
                </a:solidFill>
                <a:latin typeface="Times New Roman"/>
                <a:cs typeface="Times New Roman"/>
              </a:rPr>
            </a:br>
            <a:r>
              <a:rPr lang="en-US" sz="2400" spc="120" dirty="0" smtClean="0">
                <a:solidFill>
                  <a:srgbClr val="FFFF00"/>
                </a:solidFill>
                <a:latin typeface="Times New Roman"/>
                <a:cs typeface="Times New Roman"/>
              </a:rPr>
              <a:t/>
            </a:r>
            <a:br>
              <a:rPr lang="en-US" sz="2400" spc="120" dirty="0" smtClean="0">
                <a:solidFill>
                  <a:srgbClr val="FFFF00"/>
                </a:solidFill>
                <a:latin typeface="Times New Roman"/>
                <a:cs typeface="Times New Roman"/>
              </a:rPr>
            </a:br>
            <a:endParaRPr lang="en-US" sz="2400" spc="120" dirty="0" smtClean="0">
              <a:solidFill>
                <a:srgbClr val="FFFF00"/>
              </a:solidFill>
              <a:latin typeface="Times New Roman"/>
              <a:cs typeface="Times New Roman"/>
            </a:endParaRPr>
          </a:p>
        </p:txBody>
      </p:sp>
      <p:sp>
        <p:nvSpPr>
          <p:cNvPr id="2" name="TextBox 1"/>
          <p:cNvSpPr txBox="1"/>
          <p:nvPr/>
        </p:nvSpPr>
        <p:spPr>
          <a:xfrm>
            <a:off x="4968362" y="4144097"/>
            <a:ext cx="3672408" cy="415498"/>
          </a:xfrm>
          <a:prstGeom prst="rect">
            <a:avLst/>
          </a:prstGeom>
          <a:noFill/>
        </p:spPr>
        <p:txBody>
          <a:bodyPr wrap="square" rtlCol="0">
            <a:spAutoFit/>
          </a:bodyPr>
          <a:lstStyle/>
          <a:p>
            <a:r>
              <a:rPr lang="en-US" sz="2100" dirty="0" smtClean="0">
                <a:solidFill>
                  <a:schemeClr val="bg1"/>
                </a:solidFill>
                <a:latin typeface="Times New Roman" charset="0"/>
                <a:ea typeface="Times New Roman" charset="0"/>
                <a:cs typeface="Times New Roman" charset="0"/>
              </a:rPr>
              <a:t>What accusation can stand?</a:t>
            </a:r>
            <a:endParaRPr lang="en-US" sz="2100" dirty="0">
              <a:solidFill>
                <a:schemeClr val="bg1"/>
              </a:solidFill>
              <a:latin typeface="Times New Roman" charset="0"/>
              <a:ea typeface="Times New Roman" charset="0"/>
              <a:cs typeface="Times New Roman" charset="0"/>
            </a:endParaRPr>
          </a:p>
        </p:txBody>
      </p:sp>
      <p:sp>
        <p:nvSpPr>
          <p:cNvPr id="20" name="TextBox 19"/>
          <p:cNvSpPr txBox="1"/>
          <p:nvPr/>
        </p:nvSpPr>
        <p:spPr>
          <a:xfrm>
            <a:off x="1259632" y="4430387"/>
            <a:ext cx="7935918" cy="415498"/>
          </a:xfrm>
          <a:prstGeom prst="rect">
            <a:avLst/>
          </a:prstGeom>
          <a:noFill/>
        </p:spPr>
        <p:txBody>
          <a:bodyPr wrap="square" rtlCol="0">
            <a:spAutoFit/>
          </a:bodyPr>
          <a:lstStyle/>
          <a:p>
            <a:r>
              <a:rPr lang="en-US" sz="2100" dirty="0" smtClean="0">
                <a:solidFill>
                  <a:schemeClr val="bg1"/>
                </a:solidFill>
                <a:latin typeface="Times New Roman" charset="0"/>
                <a:ea typeface="Times New Roman" charset="0"/>
                <a:cs typeface="Times New Roman" charset="0"/>
              </a:rPr>
              <a:t>The potency of the blood of Jesus to purify and make holy.</a:t>
            </a:r>
            <a:endParaRPr lang="en-US" sz="2100" dirty="0">
              <a:solidFill>
                <a:schemeClr val="bg1"/>
              </a:solidFill>
              <a:latin typeface="Times New Roman" charset="0"/>
              <a:ea typeface="Times New Roman" charset="0"/>
              <a:cs typeface="Times New Roman" charset="0"/>
            </a:endParaRPr>
          </a:p>
        </p:txBody>
      </p:sp>
      <p:sp>
        <p:nvSpPr>
          <p:cNvPr id="21" name="TextBox 20"/>
          <p:cNvSpPr txBox="1"/>
          <p:nvPr/>
        </p:nvSpPr>
        <p:spPr>
          <a:xfrm>
            <a:off x="5642006" y="4833905"/>
            <a:ext cx="3672408" cy="415498"/>
          </a:xfrm>
          <a:prstGeom prst="rect">
            <a:avLst/>
          </a:prstGeom>
          <a:noFill/>
        </p:spPr>
        <p:txBody>
          <a:bodyPr wrap="square" rtlCol="0">
            <a:spAutoFit/>
          </a:bodyPr>
          <a:lstStyle/>
          <a:p>
            <a:r>
              <a:rPr lang="en-US" sz="2100" dirty="0" smtClean="0">
                <a:solidFill>
                  <a:schemeClr val="bg1"/>
                </a:solidFill>
                <a:latin typeface="Times New Roman" charset="0"/>
                <a:ea typeface="Times New Roman" charset="0"/>
                <a:cs typeface="Times New Roman" charset="0"/>
              </a:rPr>
              <a:t>Witnessing unto death</a:t>
            </a:r>
            <a:endParaRPr lang="en-US" sz="2100" dirty="0">
              <a:solidFill>
                <a:schemeClr val="bg1"/>
              </a:solidFill>
              <a:latin typeface="Times New Roman" charset="0"/>
              <a:ea typeface="Times New Roman" charset="0"/>
              <a:cs typeface="Times New Roman" charset="0"/>
            </a:endParaRPr>
          </a:p>
        </p:txBody>
      </p:sp>
      <p:sp>
        <p:nvSpPr>
          <p:cNvPr id="22" name="TextBox 21"/>
          <p:cNvSpPr txBox="1"/>
          <p:nvPr/>
        </p:nvSpPr>
        <p:spPr>
          <a:xfrm>
            <a:off x="1140768" y="4796253"/>
            <a:ext cx="4680520" cy="461665"/>
          </a:xfrm>
          <a:prstGeom prst="rect">
            <a:avLst/>
          </a:prstGeom>
          <a:noFill/>
          <a:ln w="19050">
            <a:noFill/>
          </a:ln>
        </p:spPr>
        <p:txBody>
          <a:bodyPr wrap="square" rtlCol="0">
            <a:spAutoFit/>
          </a:bodyPr>
          <a:lstStyle/>
          <a:p>
            <a:pPr marL="225425" indent="-176213"/>
            <a:r>
              <a:rPr lang="en-US" sz="2400" spc="120" dirty="0" smtClean="0">
                <a:solidFill>
                  <a:srgbClr val="FFFF00"/>
                </a:solidFill>
                <a:latin typeface="Times New Roman"/>
                <a:cs typeface="Times New Roman"/>
              </a:rPr>
              <a:t>2.  The word of their testimony</a:t>
            </a:r>
            <a:endParaRPr lang="en-US" sz="2400" dirty="0">
              <a:solidFill>
                <a:srgbClr val="FFFF00"/>
              </a:solidFill>
            </a:endParaRPr>
          </a:p>
        </p:txBody>
      </p:sp>
      <p:sp>
        <p:nvSpPr>
          <p:cNvPr id="23" name="TextBox 22"/>
          <p:cNvSpPr txBox="1"/>
          <p:nvPr/>
        </p:nvSpPr>
        <p:spPr>
          <a:xfrm>
            <a:off x="1298388" y="5185187"/>
            <a:ext cx="7681137" cy="415498"/>
          </a:xfrm>
          <a:prstGeom prst="rect">
            <a:avLst/>
          </a:prstGeom>
          <a:noFill/>
        </p:spPr>
        <p:txBody>
          <a:bodyPr wrap="square" rtlCol="0">
            <a:spAutoFit/>
          </a:bodyPr>
          <a:lstStyle/>
          <a:p>
            <a:r>
              <a:rPr lang="en-US" sz="2100" dirty="0" smtClean="0">
                <a:solidFill>
                  <a:schemeClr val="bg1"/>
                </a:solidFill>
                <a:latin typeface="Times New Roman" charset="0"/>
                <a:ea typeface="Times New Roman" charset="0"/>
                <a:cs typeface="Times New Roman" charset="0"/>
              </a:rPr>
              <a:t>The Devil can kill our bodies, but he cannot harm our souls</a:t>
            </a:r>
            <a:endParaRPr lang="en-US" sz="21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796374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 grpId="0"/>
      <p:bldP spid="21" grpId="0"/>
      <p:bldP spid="22"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108543"/>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baseline="30000" dirty="0" smtClean="0">
                <a:solidFill>
                  <a:schemeClr val="bg1"/>
                </a:solidFill>
                <a:latin typeface="Comic Sans MS" charset="0"/>
                <a:ea typeface="Arial" charset="0"/>
                <a:cs typeface="Times New Roman" charset="0"/>
              </a:rPr>
              <a:t>13</a:t>
            </a:r>
            <a:r>
              <a:rPr lang="en-AU" sz="2800" b="1" baseline="30000" dirty="0">
                <a:solidFill>
                  <a:schemeClr val="bg1"/>
                </a:solidFill>
                <a:latin typeface="Comic Sans MS" charset="0"/>
                <a:ea typeface="Arial" charset="0"/>
                <a:cs typeface="Times New Roman" charset="0"/>
              </a:rPr>
              <a:t> </a:t>
            </a:r>
            <a:r>
              <a:rPr lang="en-AU" sz="2800" dirty="0">
                <a:solidFill>
                  <a:schemeClr val="bg1"/>
                </a:solidFill>
                <a:latin typeface="Comic Sans MS" charset="0"/>
                <a:ea typeface="Arial" charset="0"/>
                <a:cs typeface="Times New Roman" charset="0"/>
              </a:rPr>
              <a:t>And when the dragon saw that he had been thrown down to the earth, he pursued the woman who had given birth to the male child.  </a:t>
            </a:r>
            <a:r>
              <a:rPr lang="en-AU" sz="2800" b="1" baseline="30000" dirty="0">
                <a:solidFill>
                  <a:schemeClr val="bg1"/>
                </a:solidFill>
                <a:latin typeface="Comic Sans MS" charset="0"/>
                <a:ea typeface="Arial" charset="0"/>
                <a:cs typeface="Times New Roman" charset="0"/>
              </a:rPr>
              <a:t>14 </a:t>
            </a:r>
            <a:r>
              <a:rPr lang="en-AU" sz="2800" dirty="0">
                <a:solidFill>
                  <a:schemeClr val="bg1"/>
                </a:solidFill>
                <a:latin typeface="Comic Sans MS" charset="0"/>
                <a:ea typeface="Arial" charset="0"/>
                <a:cs typeface="Times New Roman" charset="0"/>
              </a:rPr>
              <a:t>But the woman was given the two wings of the great eagle so that she might fly from the serpent into the wilderness, to the place where she is to be nourished for a time, and times, and half a time.</a:t>
            </a:r>
            <a:endParaRPr lang="en-GB" sz="28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1516553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69" y="0"/>
            <a:ext cx="9114773" cy="523220"/>
          </a:xfrm>
          <a:prstGeom prst="rect">
            <a:avLst/>
          </a:prstGeom>
        </p:spPr>
        <p:txBody>
          <a:bodyPr wrap="square">
            <a:spAutoFit/>
          </a:bodyPr>
          <a:lstStyle/>
          <a:p>
            <a:pPr marL="538162" algn="ctr"/>
            <a:r>
              <a:rPr lang="en-US" sz="2800" dirty="0" smtClean="0">
                <a:solidFill>
                  <a:srgbClr val="FFFF00"/>
                </a:solidFill>
                <a:latin typeface="Times New Roman" charset="0"/>
                <a:ea typeface="Times New Roman" charset="0"/>
                <a:cs typeface="Times New Roman" charset="0"/>
              </a:rPr>
              <a:t>The </a:t>
            </a:r>
            <a:r>
              <a:rPr lang="en-US" sz="2800" dirty="0">
                <a:solidFill>
                  <a:srgbClr val="FFFF00"/>
                </a:solidFill>
                <a:latin typeface="Times New Roman" charset="0"/>
                <a:ea typeface="Times New Roman" charset="0"/>
                <a:cs typeface="Times New Roman" charset="0"/>
              </a:rPr>
              <a:t>Spiritual </a:t>
            </a:r>
            <a:r>
              <a:rPr lang="en-US" sz="2800" dirty="0" smtClean="0">
                <a:solidFill>
                  <a:srgbClr val="FFFF00"/>
                </a:solidFill>
                <a:latin typeface="Times New Roman" charset="0"/>
                <a:ea typeface="Times New Roman" charset="0"/>
                <a:cs typeface="Times New Roman" charset="0"/>
              </a:rPr>
              <a:t>Battle </a:t>
            </a:r>
            <a:r>
              <a:rPr lang="mr-IN" sz="2800" dirty="0" smtClean="0">
                <a:solidFill>
                  <a:srgbClr val="FFFF00"/>
                </a:solidFill>
                <a:latin typeface="Times New Roman" charset="0"/>
                <a:ea typeface="Times New Roman" charset="0"/>
                <a:cs typeface="Times New Roman" charset="0"/>
              </a:rPr>
              <a:t>–</a:t>
            </a:r>
            <a:r>
              <a:rPr lang="en-US" sz="2800" dirty="0" smtClean="0">
                <a:solidFill>
                  <a:srgbClr val="FFFF00"/>
                </a:solidFill>
                <a:latin typeface="Times New Roman" charset="0"/>
                <a:ea typeface="Times New Roman" charset="0"/>
                <a:cs typeface="Times New Roman" charset="0"/>
              </a:rPr>
              <a:t> </a:t>
            </a:r>
            <a:r>
              <a:rPr lang="en-US" dirty="0" smtClean="0">
                <a:solidFill>
                  <a:srgbClr val="FFFF00"/>
                </a:solidFill>
                <a:latin typeface="Times New Roman" charset="0"/>
                <a:ea typeface="Times New Roman" charset="0"/>
                <a:cs typeface="Times New Roman" charset="0"/>
              </a:rPr>
              <a:t>What’s </a:t>
            </a:r>
            <a:r>
              <a:rPr lang="en-US" dirty="0">
                <a:solidFill>
                  <a:srgbClr val="FFFF00"/>
                </a:solidFill>
                <a:latin typeface="Times New Roman" charset="0"/>
                <a:ea typeface="Times New Roman" charset="0"/>
                <a:cs typeface="Times New Roman" charset="0"/>
              </a:rPr>
              <a:t>behind the world’s hatred </a:t>
            </a:r>
            <a:r>
              <a:rPr lang="en-US" dirty="0" smtClean="0">
                <a:solidFill>
                  <a:srgbClr val="FFFF00"/>
                </a:solidFill>
                <a:latin typeface="Times New Roman" charset="0"/>
                <a:ea typeface="Times New Roman" charset="0"/>
                <a:cs typeface="Times New Roman" charset="0"/>
              </a:rPr>
              <a:t>toward Jesus’ disciples</a:t>
            </a:r>
            <a:endParaRPr lang="en-US" dirty="0">
              <a:solidFill>
                <a:schemeClr val="bg1"/>
              </a:solidFill>
            </a:endParaRPr>
          </a:p>
        </p:txBody>
      </p:sp>
      <p:sp>
        <p:nvSpPr>
          <p:cNvPr id="14" name="TextBox 13"/>
          <p:cNvSpPr txBox="1"/>
          <p:nvPr/>
        </p:nvSpPr>
        <p:spPr>
          <a:xfrm>
            <a:off x="43859" y="3039041"/>
            <a:ext cx="9114773" cy="738664"/>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A miracle of God that the church has survived</a:t>
            </a:r>
          </a:p>
          <a:p>
            <a:pPr marL="342900" indent="-342900">
              <a:buFont typeface="Arial" charset="0"/>
              <a:buChar char="•"/>
            </a:pPr>
            <a:r>
              <a:rPr lang="en-US" sz="2100" spc="120" dirty="0" smtClean="0">
                <a:solidFill>
                  <a:schemeClr val="bg1"/>
                </a:solidFill>
                <a:latin typeface="Times New Roman"/>
                <a:cs typeface="Times New Roman"/>
              </a:rPr>
              <a:t>A flood of evil (false teachers;  false prophets;  compromise)</a:t>
            </a:r>
            <a:endParaRPr lang="en-US" sz="2100" spc="120" dirty="0" smtClean="0">
              <a:solidFill>
                <a:schemeClr val="bg1"/>
              </a:solidFill>
              <a:latin typeface="Times New Roman"/>
              <a:cs typeface="Times New Roman"/>
            </a:endParaRPr>
          </a:p>
        </p:txBody>
      </p:sp>
      <p:sp>
        <p:nvSpPr>
          <p:cNvPr id="17" name="TextBox 16"/>
          <p:cNvSpPr txBox="1"/>
          <p:nvPr/>
        </p:nvSpPr>
        <p:spPr>
          <a:xfrm>
            <a:off x="0" y="435697"/>
            <a:ext cx="8151942" cy="415498"/>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Satan &amp; demons will be </a:t>
            </a:r>
            <a:r>
              <a:rPr lang="en-US" sz="1500" spc="120" dirty="0" smtClean="0">
                <a:solidFill>
                  <a:schemeClr val="bg1"/>
                </a:solidFill>
                <a:latin typeface="Times New Roman"/>
                <a:cs typeface="Times New Roman"/>
              </a:rPr>
              <a:t>(or maybe already)</a:t>
            </a:r>
            <a:r>
              <a:rPr lang="en-US" sz="2100" spc="120" dirty="0" smtClean="0">
                <a:solidFill>
                  <a:schemeClr val="bg1"/>
                </a:solidFill>
                <a:latin typeface="Times New Roman"/>
                <a:cs typeface="Times New Roman"/>
              </a:rPr>
              <a:t> thrown out of heaven</a:t>
            </a:r>
          </a:p>
        </p:txBody>
      </p:sp>
      <p:sp>
        <p:nvSpPr>
          <p:cNvPr id="19" name="TextBox 18"/>
          <p:cNvSpPr txBox="1"/>
          <p:nvPr/>
        </p:nvSpPr>
        <p:spPr>
          <a:xfrm>
            <a:off x="1043608" y="825739"/>
            <a:ext cx="7935918" cy="1938992"/>
          </a:xfrm>
          <a:prstGeom prst="rect">
            <a:avLst/>
          </a:prstGeom>
          <a:noFill/>
          <a:ln w="19050">
            <a:solidFill>
              <a:schemeClr val="bg1"/>
            </a:solidFill>
          </a:ln>
        </p:spPr>
        <p:txBody>
          <a:bodyPr wrap="square" rtlCol="0">
            <a:spAutoFit/>
          </a:bodyPr>
          <a:lstStyle/>
          <a:p>
            <a:r>
              <a:rPr lang="en-US" sz="2400" b="1" dirty="0" smtClean="0">
                <a:solidFill>
                  <a:srgbClr val="FFFF00"/>
                </a:solidFill>
              </a:rPr>
              <a:t>Christians conquer Satan by</a:t>
            </a:r>
            <a:endParaRPr lang="en-US" sz="2400" b="1" dirty="0" smtClean="0">
              <a:solidFill>
                <a:srgbClr val="FFFF00"/>
              </a:solidFill>
            </a:endParaRPr>
          </a:p>
          <a:p>
            <a:pPr marL="506412" indent="-457200">
              <a:buAutoNum type="arabicPeriod"/>
            </a:pPr>
            <a:r>
              <a:rPr lang="en-US" sz="2400" spc="120" dirty="0" smtClean="0">
                <a:solidFill>
                  <a:srgbClr val="FFFF00"/>
                </a:solidFill>
                <a:latin typeface="Times New Roman"/>
                <a:cs typeface="Times New Roman"/>
              </a:rPr>
              <a:t>The blood of the Lamb</a:t>
            </a:r>
          </a:p>
          <a:p>
            <a:pPr marL="49212"/>
            <a:r>
              <a:rPr lang="en-US" sz="2400" spc="120" dirty="0" smtClean="0">
                <a:solidFill>
                  <a:srgbClr val="FFFF00"/>
                </a:solidFill>
                <a:latin typeface="Times New Roman"/>
                <a:cs typeface="Times New Roman"/>
              </a:rPr>
              <a:t/>
            </a:r>
            <a:br>
              <a:rPr lang="en-US" sz="2400" spc="120" dirty="0" smtClean="0">
                <a:solidFill>
                  <a:srgbClr val="FFFF00"/>
                </a:solidFill>
                <a:latin typeface="Times New Roman"/>
                <a:cs typeface="Times New Roman"/>
              </a:rPr>
            </a:br>
            <a:r>
              <a:rPr lang="en-US" sz="2400" spc="120" dirty="0" smtClean="0">
                <a:solidFill>
                  <a:srgbClr val="FFFF00"/>
                </a:solidFill>
                <a:latin typeface="Times New Roman"/>
                <a:cs typeface="Times New Roman"/>
              </a:rPr>
              <a:t/>
            </a:r>
            <a:br>
              <a:rPr lang="en-US" sz="2400" spc="120" dirty="0" smtClean="0">
                <a:solidFill>
                  <a:srgbClr val="FFFF00"/>
                </a:solidFill>
                <a:latin typeface="Times New Roman"/>
                <a:cs typeface="Times New Roman"/>
              </a:rPr>
            </a:br>
            <a:endParaRPr lang="en-US" sz="2400" spc="120" dirty="0" smtClean="0">
              <a:solidFill>
                <a:srgbClr val="FFFF00"/>
              </a:solidFill>
              <a:latin typeface="Times New Roman"/>
              <a:cs typeface="Times New Roman"/>
            </a:endParaRPr>
          </a:p>
        </p:txBody>
      </p:sp>
      <p:sp>
        <p:nvSpPr>
          <p:cNvPr id="2" name="TextBox 1"/>
          <p:cNvSpPr txBox="1"/>
          <p:nvPr/>
        </p:nvSpPr>
        <p:spPr>
          <a:xfrm>
            <a:off x="4896354" y="1214386"/>
            <a:ext cx="3672408" cy="415498"/>
          </a:xfrm>
          <a:prstGeom prst="rect">
            <a:avLst/>
          </a:prstGeom>
          <a:noFill/>
        </p:spPr>
        <p:txBody>
          <a:bodyPr wrap="square" rtlCol="0">
            <a:spAutoFit/>
          </a:bodyPr>
          <a:lstStyle/>
          <a:p>
            <a:r>
              <a:rPr lang="en-US" sz="2100" dirty="0" smtClean="0">
                <a:solidFill>
                  <a:schemeClr val="bg1"/>
                </a:solidFill>
                <a:latin typeface="Times New Roman" charset="0"/>
                <a:ea typeface="Times New Roman" charset="0"/>
                <a:cs typeface="Times New Roman" charset="0"/>
              </a:rPr>
              <a:t>What accusation can stand?</a:t>
            </a:r>
            <a:endParaRPr lang="en-US" sz="2100" dirty="0">
              <a:solidFill>
                <a:schemeClr val="bg1"/>
              </a:solidFill>
              <a:latin typeface="Times New Roman" charset="0"/>
              <a:ea typeface="Times New Roman" charset="0"/>
              <a:cs typeface="Times New Roman" charset="0"/>
            </a:endParaRPr>
          </a:p>
        </p:txBody>
      </p:sp>
      <p:sp>
        <p:nvSpPr>
          <p:cNvPr id="20" name="TextBox 19"/>
          <p:cNvSpPr txBox="1"/>
          <p:nvPr/>
        </p:nvSpPr>
        <p:spPr>
          <a:xfrm>
            <a:off x="1187624" y="1500676"/>
            <a:ext cx="7935918" cy="415498"/>
          </a:xfrm>
          <a:prstGeom prst="rect">
            <a:avLst/>
          </a:prstGeom>
          <a:noFill/>
        </p:spPr>
        <p:txBody>
          <a:bodyPr wrap="square" rtlCol="0">
            <a:spAutoFit/>
          </a:bodyPr>
          <a:lstStyle/>
          <a:p>
            <a:r>
              <a:rPr lang="en-US" sz="2100" dirty="0" smtClean="0">
                <a:solidFill>
                  <a:schemeClr val="bg1"/>
                </a:solidFill>
                <a:latin typeface="Times New Roman" charset="0"/>
                <a:ea typeface="Times New Roman" charset="0"/>
                <a:cs typeface="Times New Roman" charset="0"/>
              </a:rPr>
              <a:t>The potency of the blood of Jesus to purify and make holy.</a:t>
            </a:r>
            <a:endParaRPr lang="en-US" sz="2100" dirty="0">
              <a:solidFill>
                <a:schemeClr val="bg1"/>
              </a:solidFill>
              <a:latin typeface="Times New Roman" charset="0"/>
              <a:ea typeface="Times New Roman" charset="0"/>
              <a:cs typeface="Times New Roman" charset="0"/>
            </a:endParaRPr>
          </a:p>
        </p:txBody>
      </p:sp>
      <p:sp>
        <p:nvSpPr>
          <p:cNvPr id="21" name="TextBox 20"/>
          <p:cNvSpPr txBox="1"/>
          <p:nvPr/>
        </p:nvSpPr>
        <p:spPr>
          <a:xfrm>
            <a:off x="5569998" y="1904194"/>
            <a:ext cx="3672408" cy="415498"/>
          </a:xfrm>
          <a:prstGeom prst="rect">
            <a:avLst/>
          </a:prstGeom>
          <a:noFill/>
        </p:spPr>
        <p:txBody>
          <a:bodyPr wrap="square" rtlCol="0">
            <a:spAutoFit/>
          </a:bodyPr>
          <a:lstStyle/>
          <a:p>
            <a:r>
              <a:rPr lang="en-US" sz="2100" dirty="0" smtClean="0">
                <a:solidFill>
                  <a:schemeClr val="bg1"/>
                </a:solidFill>
                <a:latin typeface="Times New Roman" charset="0"/>
                <a:ea typeface="Times New Roman" charset="0"/>
                <a:cs typeface="Times New Roman" charset="0"/>
              </a:rPr>
              <a:t>Witnessing unto death</a:t>
            </a:r>
            <a:endParaRPr lang="en-US" sz="2100" dirty="0">
              <a:solidFill>
                <a:schemeClr val="bg1"/>
              </a:solidFill>
              <a:latin typeface="Times New Roman" charset="0"/>
              <a:ea typeface="Times New Roman" charset="0"/>
              <a:cs typeface="Times New Roman" charset="0"/>
            </a:endParaRPr>
          </a:p>
        </p:txBody>
      </p:sp>
      <p:sp>
        <p:nvSpPr>
          <p:cNvPr id="22" name="TextBox 21"/>
          <p:cNvSpPr txBox="1"/>
          <p:nvPr/>
        </p:nvSpPr>
        <p:spPr>
          <a:xfrm>
            <a:off x="1068760" y="1866542"/>
            <a:ext cx="4680520" cy="461665"/>
          </a:xfrm>
          <a:prstGeom prst="rect">
            <a:avLst/>
          </a:prstGeom>
          <a:noFill/>
          <a:ln w="19050">
            <a:noFill/>
          </a:ln>
        </p:spPr>
        <p:txBody>
          <a:bodyPr wrap="square" rtlCol="0">
            <a:spAutoFit/>
          </a:bodyPr>
          <a:lstStyle/>
          <a:p>
            <a:pPr marL="225425" indent="-176213"/>
            <a:r>
              <a:rPr lang="en-US" sz="2400" spc="120" dirty="0" smtClean="0">
                <a:solidFill>
                  <a:srgbClr val="FFFF00"/>
                </a:solidFill>
                <a:latin typeface="Times New Roman"/>
                <a:cs typeface="Times New Roman"/>
              </a:rPr>
              <a:t>2.  The word of their testimony</a:t>
            </a:r>
            <a:endParaRPr lang="en-US" sz="2400" dirty="0">
              <a:solidFill>
                <a:srgbClr val="FFFF00"/>
              </a:solidFill>
            </a:endParaRPr>
          </a:p>
        </p:txBody>
      </p:sp>
      <p:sp>
        <p:nvSpPr>
          <p:cNvPr id="23" name="TextBox 22"/>
          <p:cNvSpPr txBox="1"/>
          <p:nvPr/>
        </p:nvSpPr>
        <p:spPr>
          <a:xfrm>
            <a:off x="1226380" y="2255476"/>
            <a:ext cx="7681137" cy="415498"/>
          </a:xfrm>
          <a:prstGeom prst="rect">
            <a:avLst/>
          </a:prstGeom>
          <a:noFill/>
        </p:spPr>
        <p:txBody>
          <a:bodyPr wrap="square" rtlCol="0">
            <a:spAutoFit/>
          </a:bodyPr>
          <a:lstStyle/>
          <a:p>
            <a:r>
              <a:rPr lang="en-US" sz="2100" dirty="0" smtClean="0">
                <a:solidFill>
                  <a:schemeClr val="bg1"/>
                </a:solidFill>
                <a:latin typeface="Times New Roman" charset="0"/>
                <a:ea typeface="Times New Roman" charset="0"/>
                <a:cs typeface="Times New Roman" charset="0"/>
              </a:rPr>
              <a:t>The Devil can kill our bodies, but he cannot harm our souls</a:t>
            </a:r>
            <a:endParaRPr lang="en-US" sz="2100" dirty="0">
              <a:solidFill>
                <a:schemeClr val="bg1"/>
              </a:solidFill>
              <a:latin typeface="Times New Roman" charset="0"/>
              <a:ea typeface="Times New Roman" charset="0"/>
              <a:cs typeface="Times New Roman" charset="0"/>
            </a:endParaRPr>
          </a:p>
        </p:txBody>
      </p:sp>
      <p:sp>
        <p:nvSpPr>
          <p:cNvPr id="3" name="TextBox 2"/>
          <p:cNvSpPr txBox="1"/>
          <p:nvPr/>
        </p:nvSpPr>
        <p:spPr>
          <a:xfrm>
            <a:off x="8769" y="2738578"/>
            <a:ext cx="8800014" cy="415498"/>
          </a:xfrm>
          <a:prstGeom prst="rect">
            <a:avLst/>
          </a:prstGeom>
          <a:noFill/>
        </p:spPr>
        <p:txBody>
          <a:bodyPr wrap="square" rtlCol="0">
            <a:spAutoFit/>
          </a:bodyPr>
          <a:lstStyle/>
          <a:p>
            <a:r>
              <a:rPr lang="en-US" sz="2100" dirty="0" smtClean="0">
                <a:solidFill>
                  <a:srgbClr val="FFFF00"/>
                </a:solidFill>
                <a:latin typeface="Times New Roman" charset="0"/>
                <a:ea typeface="Times New Roman" charset="0"/>
                <a:cs typeface="Times New Roman" charset="0"/>
              </a:rPr>
              <a:t>When expelled from heaven, Satan attacks the church (where Christians gather)</a:t>
            </a:r>
            <a:endParaRPr lang="en-US" sz="2100" dirty="0">
              <a:solidFill>
                <a:srgbClr val="FFFF00"/>
              </a:solidFill>
              <a:latin typeface="Times New Roman" charset="0"/>
              <a:ea typeface="Times New Roman" charset="0"/>
              <a:cs typeface="Times New Roman" charset="0"/>
            </a:endParaRPr>
          </a:p>
        </p:txBody>
      </p:sp>
      <p:sp>
        <p:nvSpPr>
          <p:cNvPr id="24" name="TextBox 23"/>
          <p:cNvSpPr txBox="1"/>
          <p:nvPr/>
        </p:nvSpPr>
        <p:spPr>
          <a:xfrm>
            <a:off x="43858" y="3700666"/>
            <a:ext cx="8800014" cy="415498"/>
          </a:xfrm>
          <a:prstGeom prst="rect">
            <a:avLst/>
          </a:prstGeom>
          <a:noFill/>
        </p:spPr>
        <p:txBody>
          <a:bodyPr wrap="square" rtlCol="0">
            <a:spAutoFit/>
          </a:bodyPr>
          <a:lstStyle/>
          <a:p>
            <a:r>
              <a:rPr lang="en-US" sz="2100" dirty="0" smtClean="0">
                <a:solidFill>
                  <a:srgbClr val="FFFF00"/>
                </a:solidFill>
                <a:latin typeface="Times New Roman" charset="0"/>
                <a:ea typeface="Times New Roman" charset="0"/>
                <a:cs typeface="Times New Roman" charset="0"/>
              </a:rPr>
              <a:t>Next, he attacks the individuals </a:t>
            </a:r>
            <a:r>
              <a:rPr lang="mr-IN" sz="2100" dirty="0" smtClean="0">
                <a:solidFill>
                  <a:srgbClr val="FFFF00"/>
                </a:solidFill>
                <a:latin typeface="Times New Roman" charset="0"/>
                <a:ea typeface="Times New Roman" charset="0"/>
                <a:cs typeface="Times New Roman" charset="0"/>
              </a:rPr>
              <a:t>–</a:t>
            </a:r>
            <a:r>
              <a:rPr lang="en-US" sz="2100" dirty="0" smtClean="0">
                <a:solidFill>
                  <a:srgbClr val="FFFF00"/>
                </a:solidFill>
                <a:latin typeface="Times New Roman" charset="0"/>
                <a:ea typeface="Times New Roman" charset="0"/>
                <a:cs typeface="Times New Roman" charset="0"/>
              </a:rPr>
              <a:t> Jesus’ faithful disciples</a:t>
            </a:r>
            <a:endParaRPr lang="en-US" sz="2100" dirty="0">
              <a:solidFill>
                <a:srgbClr val="FFFF00"/>
              </a:solidFill>
              <a:latin typeface="Times New Roman" charset="0"/>
              <a:ea typeface="Times New Roman" charset="0"/>
              <a:cs typeface="Times New Roman" charset="0"/>
            </a:endParaRPr>
          </a:p>
        </p:txBody>
      </p:sp>
      <p:sp>
        <p:nvSpPr>
          <p:cNvPr id="25" name="TextBox 24"/>
          <p:cNvSpPr txBox="1"/>
          <p:nvPr/>
        </p:nvSpPr>
        <p:spPr>
          <a:xfrm>
            <a:off x="43859" y="4324295"/>
            <a:ext cx="9114773" cy="1384995"/>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Rev12 prepares us for Rev13</a:t>
            </a:r>
          </a:p>
          <a:p>
            <a:pPr marL="342900" indent="-342900">
              <a:buFont typeface="Arial" charset="0"/>
              <a:buChar char="•"/>
            </a:pPr>
            <a:r>
              <a:rPr lang="en-US" sz="2100" spc="120" dirty="0" smtClean="0">
                <a:solidFill>
                  <a:schemeClr val="bg1"/>
                </a:solidFill>
                <a:latin typeface="Times New Roman"/>
                <a:cs typeface="Times New Roman"/>
              </a:rPr>
              <a:t>Rev13 describes the terrible fury Satan will pour out on God’s faithful</a:t>
            </a:r>
          </a:p>
          <a:p>
            <a:pPr marL="342900" indent="-342900">
              <a:buFont typeface="Arial" charset="0"/>
              <a:buChar char="•"/>
            </a:pPr>
            <a:r>
              <a:rPr lang="en-US" sz="2100" spc="120" dirty="0" smtClean="0">
                <a:solidFill>
                  <a:schemeClr val="bg1"/>
                </a:solidFill>
                <a:latin typeface="Times New Roman"/>
                <a:cs typeface="Times New Roman"/>
              </a:rPr>
              <a:t>But Rev12 reveals that the battle is already won.  The worst Satan can do is kill our bodies.  But when he does, we go straight to glory</a:t>
            </a:r>
            <a:endParaRPr lang="en-US" sz="2100" spc="120" dirty="0" smtClean="0">
              <a:solidFill>
                <a:schemeClr val="bg1"/>
              </a:solidFill>
              <a:latin typeface="Times New Roman"/>
              <a:cs typeface="Times New Roman"/>
            </a:endParaRPr>
          </a:p>
        </p:txBody>
      </p:sp>
      <p:sp>
        <p:nvSpPr>
          <p:cNvPr id="6" name="Rectangle 5"/>
          <p:cNvSpPr/>
          <p:nvPr/>
        </p:nvSpPr>
        <p:spPr>
          <a:xfrm>
            <a:off x="62750" y="4022409"/>
            <a:ext cx="9100141" cy="369332"/>
          </a:xfrm>
          <a:prstGeom prst="rect">
            <a:avLst/>
          </a:prstGeom>
        </p:spPr>
        <p:txBody>
          <a:bodyPr wrap="square">
            <a:spAutoFit/>
          </a:bodyPr>
          <a:lstStyle/>
          <a:p>
            <a:pPr algn="ctr"/>
            <a:r>
              <a:rPr lang="en-AU" dirty="0" smtClean="0">
                <a:solidFill>
                  <a:srgbClr val="FFFF00"/>
                </a:solidFill>
                <a:latin typeface="Comic Sans MS" charset="0"/>
                <a:ea typeface="Arial" charset="0"/>
                <a:cs typeface="Times New Roman" charset="0"/>
              </a:rPr>
              <a:t>(those </a:t>
            </a:r>
            <a:r>
              <a:rPr lang="en-AU" dirty="0">
                <a:solidFill>
                  <a:srgbClr val="FFFF00"/>
                </a:solidFill>
                <a:latin typeface="Comic Sans MS" charset="0"/>
                <a:ea typeface="Arial" charset="0"/>
                <a:cs typeface="Times New Roman" charset="0"/>
              </a:rPr>
              <a:t>who keep the commandments of God and hold to the testimony of Jesus</a:t>
            </a:r>
            <a:r>
              <a:rPr lang="en-AU" dirty="0" smtClean="0">
                <a:solidFill>
                  <a:srgbClr val="FFFF00"/>
                </a:solidFill>
                <a:latin typeface="Comic Sans MS" charset="0"/>
                <a:ea typeface="Arial" charset="0"/>
                <a:cs typeface="Times New Roman" charset="0"/>
              </a:rPr>
              <a:t>.)</a:t>
            </a:r>
            <a:r>
              <a:rPr lang="en-GB" dirty="0" smtClean="0">
                <a:solidFill>
                  <a:srgbClr val="FFFF00"/>
                </a:solidFill>
              </a:rPr>
              <a:t> </a:t>
            </a:r>
            <a:endParaRPr lang="en-US" dirty="0">
              <a:solidFill>
                <a:srgbClr val="FFFF00"/>
              </a:solidFill>
            </a:endParaRPr>
          </a:p>
        </p:txBody>
      </p:sp>
    </p:spTree>
    <p:extLst>
      <p:ext uri="{BB962C8B-B14F-4D97-AF65-F5344CB8AC3E}">
        <p14:creationId xmlns:p14="http://schemas.microsoft.com/office/powerpoint/2010/main" val="208536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P spid="24" grpId="0"/>
      <p:bldP spid="2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26962"/>
          </a:xfrm>
          <a:prstGeom prst="rect">
            <a:avLst/>
          </a:prstGeom>
          <a:noFill/>
          <a:ln w="9525">
            <a:noFill/>
            <a:miter lim="800000"/>
            <a:headEnd/>
            <a:tailEnd/>
          </a:ln>
        </p:spPr>
        <p:txBody>
          <a:bodyPr wrap="square">
            <a:prstTxWarp prst="textNoShape">
              <a:avLst/>
            </a:prstTxWarp>
            <a:spAutoFit/>
          </a:bodyPr>
          <a:lstStyle/>
          <a:p>
            <a:pPr>
              <a:lnSpc>
                <a:spcPct val="105000"/>
              </a:lnSpc>
              <a:spcAft>
                <a:spcPts val="0"/>
              </a:spcAft>
            </a:pPr>
            <a:r>
              <a:rPr lang="en-AU" sz="2600" b="1" dirty="0">
                <a:solidFill>
                  <a:schemeClr val="bg1"/>
                </a:solidFill>
                <a:latin typeface="Times New Roman" charset="0"/>
                <a:ea typeface="Arial" charset="0"/>
              </a:rPr>
              <a:t>12 </a:t>
            </a:r>
            <a:r>
              <a:rPr lang="en-AU" sz="2600" dirty="0">
                <a:solidFill>
                  <a:schemeClr val="bg1"/>
                </a:solidFill>
                <a:latin typeface="Times New Roman" charset="0"/>
                <a:ea typeface="Arial" charset="0"/>
              </a:rPr>
              <a:t>And a great sign appeared in heaven:  a woman clothed with the sun, with the moon under her feet, and on her head a crown of twelve stars.  </a:t>
            </a:r>
            <a:r>
              <a:rPr lang="en-AU" sz="2600" b="1" baseline="30000" dirty="0">
                <a:solidFill>
                  <a:schemeClr val="bg1"/>
                </a:solidFill>
                <a:latin typeface="Times New Roman" charset="0"/>
                <a:ea typeface="Arial" charset="0"/>
              </a:rPr>
              <a:t>2 </a:t>
            </a:r>
            <a:r>
              <a:rPr lang="en-AU" sz="2600" dirty="0">
                <a:solidFill>
                  <a:schemeClr val="bg1"/>
                </a:solidFill>
                <a:latin typeface="Times New Roman" charset="0"/>
                <a:ea typeface="Arial" charset="0"/>
              </a:rPr>
              <a:t>She was pregnant and was crying out in birth pains and the agony of giving birth.  </a:t>
            </a:r>
            <a:r>
              <a:rPr lang="en-AU" sz="2600" b="1" baseline="30000" dirty="0">
                <a:solidFill>
                  <a:schemeClr val="bg1"/>
                </a:solidFill>
                <a:latin typeface="Times New Roman" charset="0"/>
                <a:ea typeface="Arial" charset="0"/>
              </a:rPr>
              <a:t>3 </a:t>
            </a:r>
            <a:r>
              <a:rPr lang="en-AU" sz="2600" dirty="0">
                <a:solidFill>
                  <a:schemeClr val="bg1"/>
                </a:solidFill>
                <a:latin typeface="Times New Roman" charset="0"/>
                <a:ea typeface="Arial" charset="0"/>
              </a:rPr>
              <a:t>And another sign appeared in heaven: behold, a great red dragon, with seven heads and ten horns, and on his heads seven diadems.  </a:t>
            </a:r>
            <a:r>
              <a:rPr lang="en-AU" sz="2600" b="1" baseline="30000" dirty="0">
                <a:solidFill>
                  <a:schemeClr val="bg1"/>
                </a:solidFill>
                <a:latin typeface="Times New Roman" charset="0"/>
                <a:ea typeface="Arial" charset="0"/>
              </a:rPr>
              <a:t>4 </a:t>
            </a:r>
            <a:r>
              <a:rPr lang="en-AU" sz="2600" dirty="0">
                <a:solidFill>
                  <a:schemeClr val="bg1"/>
                </a:solidFill>
                <a:latin typeface="Times New Roman" charset="0"/>
                <a:ea typeface="Arial" charset="0"/>
              </a:rPr>
              <a:t>His tail swept down a third of the stars of heaven and cast them to the earth.  And the dragon stood before the woman who was about to give birth, so that when she bore her child he might devour it.  </a:t>
            </a:r>
            <a:r>
              <a:rPr lang="en-AU" sz="2600" b="1" baseline="30000" dirty="0">
                <a:solidFill>
                  <a:schemeClr val="bg1"/>
                </a:solidFill>
                <a:latin typeface="Times New Roman" charset="0"/>
                <a:ea typeface="Arial" charset="0"/>
              </a:rPr>
              <a:t>5 </a:t>
            </a:r>
            <a:r>
              <a:rPr lang="en-AU" sz="2600" dirty="0">
                <a:solidFill>
                  <a:schemeClr val="bg1"/>
                </a:solidFill>
                <a:latin typeface="Times New Roman" charset="0"/>
                <a:ea typeface="Arial" charset="0"/>
              </a:rPr>
              <a:t>She gave birth to a male child, one who is to rule all the nations with a rod of iron, but her child was caught up to God and to his throne, </a:t>
            </a:r>
            <a:r>
              <a:rPr lang="en-AU" sz="2600" b="1" baseline="30000" dirty="0">
                <a:solidFill>
                  <a:schemeClr val="bg1"/>
                </a:solidFill>
                <a:latin typeface="Times New Roman" charset="0"/>
                <a:ea typeface="Arial" charset="0"/>
              </a:rPr>
              <a:t>6 </a:t>
            </a:r>
            <a:r>
              <a:rPr lang="en-AU" sz="2600" dirty="0">
                <a:solidFill>
                  <a:schemeClr val="bg1"/>
                </a:solidFill>
                <a:latin typeface="Times New Roman" charset="0"/>
                <a:ea typeface="Arial" charset="0"/>
              </a:rPr>
              <a:t>and the woman fled into the wilderness, where she has a place prepared by God, in which she is to be nourished for 1,260 days</a:t>
            </a:r>
            <a:r>
              <a:rPr lang="en-AU" sz="2600" dirty="0" smtClean="0">
                <a:solidFill>
                  <a:schemeClr val="bg1"/>
                </a:solidFill>
                <a:latin typeface="Times New Roman" charset="0"/>
                <a:ea typeface="Arial" charset="0"/>
              </a:rPr>
              <a:t>.</a:t>
            </a:r>
            <a:endParaRPr lang="en-GB" sz="26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93757"/>
          </a:xfrm>
          <a:prstGeom prst="rect">
            <a:avLst/>
          </a:prstGeom>
          <a:noFill/>
          <a:ln w="9525">
            <a:noFill/>
            <a:miter lim="800000"/>
            <a:headEnd/>
            <a:tailEnd/>
          </a:ln>
        </p:spPr>
        <p:txBody>
          <a:bodyPr wrap="square">
            <a:prstTxWarp prst="textNoShape">
              <a:avLst/>
            </a:prstTxWarp>
            <a:spAutoFit/>
          </a:bodyPr>
          <a:lstStyle/>
          <a:p>
            <a:pPr>
              <a:spcAft>
                <a:spcPts val="0"/>
              </a:spcAft>
            </a:pPr>
            <a:r>
              <a:rPr lang="en-AU" sz="2600" b="1" baseline="30000" dirty="0">
                <a:solidFill>
                  <a:schemeClr val="bg1"/>
                </a:solidFill>
                <a:latin typeface="Times New Roman" charset="0"/>
                <a:ea typeface="Arial" charset="0"/>
              </a:rPr>
              <a:t>7 </a:t>
            </a:r>
            <a:r>
              <a:rPr lang="en-AU" sz="2600" dirty="0">
                <a:solidFill>
                  <a:schemeClr val="bg1"/>
                </a:solidFill>
                <a:latin typeface="Times New Roman" charset="0"/>
                <a:ea typeface="Arial" charset="0"/>
              </a:rPr>
              <a:t>Now war arose in heaven, Michael and his angels fighting against the dragon.  And the dragon and his angels fought back, </a:t>
            </a:r>
            <a:r>
              <a:rPr lang="en-AU" sz="2600" b="1" baseline="30000" dirty="0">
                <a:solidFill>
                  <a:schemeClr val="bg1"/>
                </a:solidFill>
                <a:latin typeface="Times New Roman" charset="0"/>
                <a:ea typeface="Arial" charset="0"/>
              </a:rPr>
              <a:t>8 </a:t>
            </a:r>
            <a:r>
              <a:rPr lang="en-AU" sz="2600" dirty="0">
                <a:solidFill>
                  <a:schemeClr val="bg1"/>
                </a:solidFill>
                <a:latin typeface="Times New Roman" charset="0"/>
                <a:ea typeface="Arial" charset="0"/>
              </a:rPr>
              <a:t>but he was defeated, and there was no longer any place for them in heaven.  </a:t>
            </a:r>
            <a:r>
              <a:rPr lang="en-AU" sz="2600" b="1" baseline="30000" dirty="0">
                <a:solidFill>
                  <a:schemeClr val="bg1"/>
                </a:solidFill>
                <a:latin typeface="Times New Roman" charset="0"/>
                <a:ea typeface="Arial" charset="0"/>
              </a:rPr>
              <a:t>9 </a:t>
            </a:r>
            <a:r>
              <a:rPr lang="en-AU" sz="2600" dirty="0">
                <a:solidFill>
                  <a:schemeClr val="bg1"/>
                </a:solidFill>
                <a:latin typeface="Times New Roman" charset="0"/>
                <a:ea typeface="Arial" charset="0"/>
              </a:rPr>
              <a:t>And the great dragon was thrown down, that ancient serpent, who is called the devil and Satan, the deceiver of the whole world—he was thrown down to the earth, and his angels were thrown down with him.  </a:t>
            </a:r>
            <a:r>
              <a:rPr lang="en-AU" sz="2600" b="1" baseline="30000" dirty="0">
                <a:solidFill>
                  <a:schemeClr val="bg1"/>
                </a:solidFill>
                <a:latin typeface="Times New Roman" charset="0"/>
                <a:ea typeface="Arial" charset="0"/>
              </a:rPr>
              <a:t>10 </a:t>
            </a:r>
            <a:r>
              <a:rPr lang="en-AU" sz="2600" dirty="0">
                <a:solidFill>
                  <a:schemeClr val="bg1"/>
                </a:solidFill>
                <a:latin typeface="Times New Roman" charset="0"/>
                <a:ea typeface="Arial" charset="0"/>
              </a:rPr>
              <a:t>And I heard a loud voice in heaven, saying, “Now the salvation and the power and the kingdom of our God and the authority of his Christ have come, for the accuser of our brothers has been thrown down, who accuses them day and night before our God.  </a:t>
            </a:r>
            <a:r>
              <a:rPr lang="en-AU" sz="2600" b="1" baseline="30000" dirty="0">
                <a:solidFill>
                  <a:schemeClr val="bg1"/>
                </a:solidFill>
                <a:latin typeface="Times New Roman" charset="0"/>
                <a:ea typeface="Arial" charset="0"/>
              </a:rPr>
              <a:t>11 </a:t>
            </a:r>
            <a:r>
              <a:rPr lang="en-AU" sz="2600" dirty="0">
                <a:solidFill>
                  <a:schemeClr val="bg1"/>
                </a:solidFill>
                <a:latin typeface="Times New Roman" charset="0"/>
                <a:ea typeface="Arial" charset="0"/>
              </a:rPr>
              <a:t>And they have conquered him by the blood of the Lamb and by the word of their testimony, for they loved not their lives even unto death.  </a:t>
            </a:r>
            <a:endParaRPr lang="en-GB" sz="26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273478"/>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dirty="0">
                <a:solidFill>
                  <a:schemeClr val="bg1"/>
                </a:solidFill>
                <a:latin typeface="Times New Roman" charset="0"/>
                <a:ea typeface="Arial" charset="0"/>
                <a:cs typeface="Times New Roman" charset="0"/>
              </a:rPr>
              <a:t>12 </a:t>
            </a:r>
            <a:r>
              <a:rPr lang="en-AU" sz="2600" dirty="0">
                <a:solidFill>
                  <a:schemeClr val="bg1"/>
                </a:solidFill>
                <a:latin typeface="Times New Roman" charset="0"/>
                <a:ea typeface="Arial" charset="0"/>
                <a:cs typeface="Times New Roman" charset="0"/>
              </a:rPr>
              <a:t>Therefore, rejoice, O heavens and you who dwell in them!  But woe to you, O earth and sea, for the devil has come down to you in great wrath, because he knows that his time is short!” </a:t>
            </a:r>
            <a:endParaRPr lang="en-GB" sz="2600" dirty="0">
              <a:solidFill>
                <a:schemeClr val="bg1"/>
              </a:solidFill>
              <a:latin typeface="Calibri" charset="0"/>
              <a:ea typeface="Arial" charset="0"/>
              <a:cs typeface="Times New Roman" charset="0"/>
            </a:endParaRPr>
          </a:p>
          <a:p>
            <a:r>
              <a:rPr lang="en-AU" sz="2600" b="1" baseline="30000" dirty="0">
                <a:solidFill>
                  <a:schemeClr val="bg1"/>
                </a:solidFill>
                <a:latin typeface="Times New Roman" charset="0"/>
                <a:ea typeface="Arial" charset="0"/>
              </a:rPr>
              <a:t>13 </a:t>
            </a:r>
            <a:r>
              <a:rPr lang="en-AU" sz="2600" dirty="0">
                <a:solidFill>
                  <a:schemeClr val="bg1"/>
                </a:solidFill>
                <a:latin typeface="Times New Roman" charset="0"/>
                <a:ea typeface="Arial" charset="0"/>
              </a:rPr>
              <a:t>And when the dragon saw that he had been thrown down to the earth, he pursued the woman who had given birth to the male child.  </a:t>
            </a:r>
            <a:r>
              <a:rPr lang="en-AU" sz="2600" b="1" baseline="30000" dirty="0">
                <a:solidFill>
                  <a:schemeClr val="bg1"/>
                </a:solidFill>
                <a:latin typeface="Times New Roman" charset="0"/>
                <a:ea typeface="Arial" charset="0"/>
              </a:rPr>
              <a:t>14 </a:t>
            </a:r>
            <a:r>
              <a:rPr lang="en-AU" sz="2600" dirty="0">
                <a:solidFill>
                  <a:schemeClr val="bg1"/>
                </a:solidFill>
                <a:latin typeface="Times New Roman" charset="0"/>
                <a:ea typeface="Arial" charset="0"/>
              </a:rPr>
              <a:t>But the woman was given the two wings of the great eagle so that she might fly from the serpent into the wilderness, to the place where she is to be nourished for a time, and times, and half a time.  </a:t>
            </a:r>
            <a:r>
              <a:rPr lang="en-AU" sz="2600" b="1" baseline="30000" dirty="0">
                <a:solidFill>
                  <a:schemeClr val="bg1"/>
                </a:solidFill>
                <a:latin typeface="Times New Roman" charset="0"/>
                <a:ea typeface="Arial" charset="0"/>
              </a:rPr>
              <a:t>15 </a:t>
            </a:r>
            <a:r>
              <a:rPr lang="en-AU" sz="2600" dirty="0">
                <a:solidFill>
                  <a:schemeClr val="bg1"/>
                </a:solidFill>
                <a:latin typeface="Times New Roman" charset="0"/>
                <a:ea typeface="Arial" charset="0"/>
              </a:rPr>
              <a:t>The serpent poured water like a river out of his mouth after the woman, to sweep her away with a flood.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816220"/>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baseline="30000" dirty="0">
                <a:solidFill>
                  <a:schemeClr val="bg1"/>
                </a:solidFill>
                <a:latin typeface="Times New Roman" charset="0"/>
                <a:ea typeface="Arial" charset="0"/>
              </a:rPr>
              <a:t>16 </a:t>
            </a:r>
            <a:r>
              <a:rPr lang="en-AU" sz="2600" dirty="0">
                <a:solidFill>
                  <a:schemeClr val="bg1"/>
                </a:solidFill>
                <a:latin typeface="Times New Roman" charset="0"/>
                <a:ea typeface="Arial" charset="0"/>
              </a:rPr>
              <a:t>But the earth came to the help of the woman, and the earth opened its mouth and swallowed the river that the dragon had poured from his mouth.  </a:t>
            </a:r>
            <a:r>
              <a:rPr lang="en-AU" sz="2600" b="1" baseline="30000" dirty="0">
                <a:solidFill>
                  <a:schemeClr val="bg1"/>
                </a:solidFill>
                <a:latin typeface="Times New Roman" charset="0"/>
                <a:ea typeface="Arial" charset="0"/>
              </a:rPr>
              <a:t>17 </a:t>
            </a:r>
            <a:r>
              <a:rPr lang="en-AU" sz="2600" dirty="0">
                <a:solidFill>
                  <a:schemeClr val="bg1"/>
                </a:solidFill>
                <a:latin typeface="Times New Roman" charset="0"/>
                <a:ea typeface="Arial" charset="0"/>
              </a:rPr>
              <a:t>Then the dragon became furious with the woman and went off to make war on the rest of her offspring, on those who keep the commandments of God and hold to the testimony of Jesus.  And he stood on the sand of the sea.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69" y="0"/>
            <a:ext cx="9114773" cy="800219"/>
          </a:xfrm>
          <a:prstGeom prst="rect">
            <a:avLst/>
          </a:prstGeom>
        </p:spPr>
        <p:txBody>
          <a:bodyPr wrap="square">
            <a:spAutoFit/>
          </a:bodyPr>
          <a:lstStyle/>
          <a:p>
            <a:pPr marL="538162" algn="ctr"/>
            <a:r>
              <a:rPr lang="en-US" sz="2800" dirty="0">
                <a:solidFill>
                  <a:srgbClr val="FFFF00"/>
                </a:solidFill>
                <a:latin typeface="Times New Roman" charset="0"/>
                <a:ea typeface="Times New Roman" charset="0"/>
                <a:cs typeface="Times New Roman" charset="0"/>
              </a:rPr>
              <a:t>Chapter 12 –  The Spiritual Battle</a:t>
            </a:r>
          </a:p>
          <a:p>
            <a:pPr marL="538162" algn="ctr"/>
            <a:r>
              <a:rPr lang="en-US" dirty="0">
                <a:solidFill>
                  <a:srgbClr val="FFFF00"/>
                </a:solidFill>
                <a:latin typeface="Times New Roman" charset="0"/>
                <a:ea typeface="Times New Roman" charset="0"/>
                <a:cs typeface="Times New Roman" charset="0"/>
              </a:rPr>
              <a:t>What lies behind the world’s hatred toward the disciples of Jesus?</a:t>
            </a:r>
            <a:endParaRPr lang="en-US" dirty="0">
              <a:solidFill>
                <a:schemeClr val="bg1"/>
              </a:solidFill>
            </a:endParaRPr>
          </a:p>
        </p:txBody>
      </p:sp>
      <p:sp>
        <p:nvSpPr>
          <p:cNvPr id="6" name="TextBox 5"/>
          <p:cNvSpPr txBox="1"/>
          <p:nvPr/>
        </p:nvSpPr>
        <p:spPr>
          <a:xfrm>
            <a:off x="38586" y="782471"/>
            <a:ext cx="9084956" cy="2308324"/>
          </a:xfrm>
          <a:prstGeom prst="rect">
            <a:avLst/>
          </a:prstGeom>
          <a:noFill/>
          <a:ln w="19050">
            <a:solidFill>
              <a:schemeClr val="bg1"/>
            </a:solidFill>
          </a:ln>
        </p:spPr>
        <p:txBody>
          <a:bodyPr wrap="square" rtlCol="0">
            <a:spAutoFit/>
          </a:bodyPr>
          <a:lstStyle/>
          <a:p>
            <a:r>
              <a:rPr lang="en-US" sz="2400" b="1" dirty="0" smtClean="0">
                <a:solidFill>
                  <a:schemeClr val="bg1"/>
                </a:solidFill>
              </a:rPr>
              <a:t>Satan is a very real personal being of evil</a:t>
            </a:r>
            <a:endParaRPr lang="en-US" sz="2400" b="1" dirty="0" smtClean="0">
              <a:solidFill>
                <a:schemeClr val="bg1"/>
              </a:solidFill>
            </a:endParaRPr>
          </a:p>
          <a:p>
            <a:pPr marL="495300" indent="-268288">
              <a:buFont typeface="Arial" charset="0"/>
              <a:buChar char="•"/>
            </a:pPr>
            <a:r>
              <a:rPr lang="en-US" sz="2400" spc="120" dirty="0" smtClean="0">
                <a:solidFill>
                  <a:schemeClr val="bg1"/>
                </a:solidFill>
                <a:latin typeface="Times New Roman"/>
                <a:cs typeface="Times New Roman"/>
              </a:rPr>
              <a:t>Jesus taught that he is real</a:t>
            </a:r>
          </a:p>
          <a:p>
            <a:pPr marL="495300" indent="-268288">
              <a:buFont typeface="Arial" charset="0"/>
              <a:buChar char="•"/>
            </a:pPr>
            <a:r>
              <a:rPr lang="en-US" sz="2400" spc="120" dirty="0" smtClean="0">
                <a:solidFill>
                  <a:schemeClr val="bg1"/>
                </a:solidFill>
                <a:latin typeface="Times New Roman"/>
                <a:cs typeface="Times New Roman"/>
              </a:rPr>
              <a:t>Jesus demonstrated the battle against and victory over him</a:t>
            </a:r>
          </a:p>
          <a:p>
            <a:pPr marL="495300" indent="-268288">
              <a:buFont typeface="Arial" charset="0"/>
              <a:buChar char="•"/>
            </a:pPr>
            <a:r>
              <a:rPr lang="en-US" sz="2400" spc="120" dirty="0" smtClean="0">
                <a:solidFill>
                  <a:schemeClr val="bg1"/>
                </a:solidFill>
                <a:latin typeface="Times New Roman"/>
                <a:cs typeface="Times New Roman"/>
              </a:rPr>
              <a:t>Devil = “slanderer” (gossip;  untruths;  half-truths)</a:t>
            </a:r>
          </a:p>
          <a:p>
            <a:pPr marL="495300" indent="-268288">
              <a:buFont typeface="Arial" charset="0"/>
              <a:buChar char="•"/>
            </a:pPr>
            <a:r>
              <a:rPr lang="en-US" sz="2400" spc="120" dirty="0" smtClean="0">
                <a:solidFill>
                  <a:schemeClr val="bg1"/>
                </a:solidFill>
                <a:latin typeface="Times New Roman"/>
                <a:cs typeface="Times New Roman"/>
              </a:rPr>
              <a:t>Deceiver</a:t>
            </a:r>
          </a:p>
          <a:p>
            <a:pPr marL="495300" indent="-268288">
              <a:buFont typeface="Arial" charset="0"/>
              <a:buChar char="•"/>
            </a:pPr>
            <a:r>
              <a:rPr lang="en-US" sz="2400" spc="120" dirty="0" smtClean="0">
                <a:solidFill>
                  <a:schemeClr val="bg1"/>
                </a:solidFill>
                <a:latin typeface="Times New Roman"/>
                <a:cs typeface="Times New Roman"/>
              </a:rPr>
              <a:t>Accuser (accuses our brothers day and night before God.)</a:t>
            </a:r>
            <a:endParaRPr lang="en-US" sz="2400" dirty="0">
              <a:solidFill>
                <a:srgbClr val="FFFF00"/>
              </a:solidFill>
            </a:endParaRPr>
          </a:p>
        </p:txBody>
      </p:sp>
      <p:sp>
        <p:nvSpPr>
          <p:cNvPr id="5" name="TextBox 4"/>
          <p:cNvSpPr txBox="1"/>
          <p:nvPr/>
        </p:nvSpPr>
        <p:spPr>
          <a:xfrm>
            <a:off x="8769" y="3090795"/>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Woman</a:t>
            </a:r>
            <a:endParaRPr lang="en-US" sz="2400" dirty="0">
              <a:solidFill>
                <a:srgbClr val="FFFF00"/>
              </a:solidFill>
              <a:latin typeface="Times New Roman" charset="0"/>
              <a:ea typeface="Times New Roman" charset="0"/>
              <a:cs typeface="Times New Roman" charset="0"/>
            </a:endParaRPr>
          </a:p>
        </p:txBody>
      </p:sp>
      <p:sp>
        <p:nvSpPr>
          <p:cNvPr id="10" name="Text Box 4"/>
          <p:cNvSpPr txBox="1">
            <a:spLocks noChangeArrowheads="1"/>
          </p:cNvSpPr>
          <p:nvPr/>
        </p:nvSpPr>
        <p:spPr bwMode="auto">
          <a:xfrm>
            <a:off x="38586" y="3552460"/>
            <a:ext cx="9144000" cy="1772793"/>
          </a:xfrm>
          <a:prstGeom prst="rect">
            <a:avLst/>
          </a:prstGeom>
          <a:noFill/>
          <a:ln w="9525">
            <a:noFill/>
            <a:miter lim="800000"/>
            <a:headEnd/>
            <a:tailEnd/>
          </a:ln>
        </p:spPr>
        <p:txBody>
          <a:bodyPr wrap="square">
            <a:prstTxWarp prst="textNoShape">
              <a:avLst/>
            </a:prstTxWarp>
            <a:spAutoFit/>
          </a:bodyPr>
          <a:lstStyle/>
          <a:p>
            <a:pPr>
              <a:lnSpc>
                <a:spcPct val="105000"/>
              </a:lnSpc>
              <a:spcAft>
                <a:spcPts val="0"/>
              </a:spcAft>
            </a:pPr>
            <a:r>
              <a:rPr lang="en-AU" sz="2600" b="1" dirty="0">
                <a:solidFill>
                  <a:schemeClr val="bg1"/>
                </a:solidFill>
                <a:latin typeface="Times New Roman" charset="0"/>
                <a:ea typeface="Arial" charset="0"/>
              </a:rPr>
              <a:t>12 </a:t>
            </a:r>
            <a:r>
              <a:rPr lang="en-AU" sz="2600" dirty="0">
                <a:solidFill>
                  <a:schemeClr val="bg1"/>
                </a:solidFill>
                <a:latin typeface="Times New Roman" charset="0"/>
                <a:ea typeface="Arial" charset="0"/>
              </a:rPr>
              <a:t>And a great sign appeared in heaven:  a woman clothed with the sun, with the moon under her feet, and on her head a crown of twelve stars.  </a:t>
            </a:r>
            <a:r>
              <a:rPr lang="en-AU" sz="2600" b="1" baseline="30000" dirty="0">
                <a:solidFill>
                  <a:schemeClr val="bg1"/>
                </a:solidFill>
                <a:latin typeface="Times New Roman" charset="0"/>
                <a:ea typeface="Arial" charset="0"/>
              </a:rPr>
              <a:t>2 </a:t>
            </a:r>
            <a:r>
              <a:rPr lang="en-AU" sz="2600" dirty="0">
                <a:solidFill>
                  <a:schemeClr val="bg1"/>
                </a:solidFill>
                <a:latin typeface="Times New Roman" charset="0"/>
                <a:ea typeface="Arial" charset="0"/>
              </a:rPr>
              <a:t>She was pregnant and was crying out in birth pains and the agony of giving birth.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5501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619672" y="3136962"/>
            <a:ext cx="7503870" cy="415498"/>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spiritual Israel (God’s faithful people [church included])</a:t>
            </a:r>
            <a:endParaRPr lang="en-US" sz="2100" spc="120" dirty="0" smtClean="0">
              <a:solidFill>
                <a:schemeClr val="bg1"/>
              </a:solidFill>
              <a:latin typeface="Times New Roman"/>
              <a:cs typeface="Times New Roman"/>
            </a:endParaRPr>
          </a:p>
        </p:txBody>
      </p:sp>
      <p:sp>
        <p:nvSpPr>
          <p:cNvPr id="4" name="Rectangle 3"/>
          <p:cNvSpPr/>
          <p:nvPr/>
        </p:nvSpPr>
        <p:spPr>
          <a:xfrm>
            <a:off x="8769" y="0"/>
            <a:ext cx="9114773" cy="800219"/>
          </a:xfrm>
          <a:prstGeom prst="rect">
            <a:avLst/>
          </a:prstGeom>
        </p:spPr>
        <p:txBody>
          <a:bodyPr wrap="square">
            <a:spAutoFit/>
          </a:bodyPr>
          <a:lstStyle/>
          <a:p>
            <a:pPr marL="538162" algn="ctr"/>
            <a:r>
              <a:rPr lang="en-US" sz="2800" dirty="0">
                <a:solidFill>
                  <a:srgbClr val="FFFF00"/>
                </a:solidFill>
                <a:latin typeface="Times New Roman" charset="0"/>
                <a:ea typeface="Times New Roman" charset="0"/>
                <a:cs typeface="Times New Roman" charset="0"/>
              </a:rPr>
              <a:t>Chapter 12 –  The Spiritual Battle</a:t>
            </a:r>
          </a:p>
          <a:p>
            <a:pPr marL="538162" algn="ctr"/>
            <a:r>
              <a:rPr lang="en-US" dirty="0">
                <a:solidFill>
                  <a:srgbClr val="FFFF00"/>
                </a:solidFill>
                <a:latin typeface="Times New Roman" charset="0"/>
                <a:ea typeface="Times New Roman" charset="0"/>
                <a:cs typeface="Times New Roman" charset="0"/>
              </a:rPr>
              <a:t>What lies behind the world’s hatred toward the disciples of Jesus?</a:t>
            </a:r>
            <a:endParaRPr lang="en-US" dirty="0">
              <a:solidFill>
                <a:schemeClr val="bg1"/>
              </a:solidFill>
            </a:endParaRPr>
          </a:p>
        </p:txBody>
      </p:sp>
      <p:sp>
        <p:nvSpPr>
          <p:cNvPr id="6" name="TextBox 5"/>
          <p:cNvSpPr txBox="1"/>
          <p:nvPr/>
        </p:nvSpPr>
        <p:spPr>
          <a:xfrm>
            <a:off x="38586" y="782471"/>
            <a:ext cx="9084956" cy="2308324"/>
          </a:xfrm>
          <a:prstGeom prst="rect">
            <a:avLst/>
          </a:prstGeom>
          <a:noFill/>
          <a:ln w="19050">
            <a:solidFill>
              <a:schemeClr val="bg1"/>
            </a:solidFill>
          </a:ln>
        </p:spPr>
        <p:txBody>
          <a:bodyPr wrap="square" rtlCol="0">
            <a:spAutoFit/>
          </a:bodyPr>
          <a:lstStyle/>
          <a:p>
            <a:r>
              <a:rPr lang="en-US" sz="2400" b="1" dirty="0" smtClean="0">
                <a:solidFill>
                  <a:schemeClr val="bg1"/>
                </a:solidFill>
              </a:rPr>
              <a:t>Satan is a very real personal being of evil</a:t>
            </a:r>
            <a:endParaRPr lang="en-US" sz="2400" b="1" dirty="0" smtClean="0">
              <a:solidFill>
                <a:schemeClr val="bg1"/>
              </a:solidFill>
            </a:endParaRPr>
          </a:p>
          <a:p>
            <a:pPr marL="495300" indent="-268288">
              <a:buFont typeface="Arial" charset="0"/>
              <a:buChar char="•"/>
            </a:pPr>
            <a:r>
              <a:rPr lang="en-US" sz="2400" spc="120" dirty="0" smtClean="0">
                <a:solidFill>
                  <a:schemeClr val="bg1"/>
                </a:solidFill>
                <a:latin typeface="Times New Roman"/>
                <a:cs typeface="Times New Roman"/>
              </a:rPr>
              <a:t>Jesus taught that he is real</a:t>
            </a:r>
          </a:p>
          <a:p>
            <a:pPr marL="495300" indent="-268288">
              <a:buFont typeface="Arial" charset="0"/>
              <a:buChar char="•"/>
            </a:pPr>
            <a:r>
              <a:rPr lang="en-US" sz="2400" spc="120" dirty="0" smtClean="0">
                <a:solidFill>
                  <a:schemeClr val="bg1"/>
                </a:solidFill>
                <a:latin typeface="Times New Roman"/>
                <a:cs typeface="Times New Roman"/>
              </a:rPr>
              <a:t>Jesus demonstrated the battle against and victory over him</a:t>
            </a:r>
          </a:p>
          <a:p>
            <a:pPr marL="495300" indent="-268288">
              <a:buFont typeface="Arial" charset="0"/>
              <a:buChar char="•"/>
            </a:pPr>
            <a:r>
              <a:rPr lang="en-US" sz="2400" spc="120" dirty="0" smtClean="0">
                <a:solidFill>
                  <a:schemeClr val="bg1"/>
                </a:solidFill>
                <a:latin typeface="Times New Roman"/>
                <a:cs typeface="Times New Roman"/>
              </a:rPr>
              <a:t>Devil = “slanderer” (gossip;  untruths;  half-truths)</a:t>
            </a:r>
          </a:p>
          <a:p>
            <a:pPr marL="495300" indent="-268288">
              <a:buFont typeface="Arial" charset="0"/>
              <a:buChar char="•"/>
            </a:pPr>
            <a:r>
              <a:rPr lang="en-US" sz="2400" spc="120" dirty="0" smtClean="0">
                <a:solidFill>
                  <a:schemeClr val="bg1"/>
                </a:solidFill>
                <a:latin typeface="Times New Roman"/>
                <a:cs typeface="Times New Roman"/>
              </a:rPr>
              <a:t>Deceiver</a:t>
            </a:r>
          </a:p>
          <a:p>
            <a:pPr marL="495300" indent="-268288">
              <a:buFont typeface="Arial" charset="0"/>
              <a:buChar char="•"/>
            </a:pPr>
            <a:r>
              <a:rPr lang="en-US" sz="2400" spc="120" dirty="0" smtClean="0">
                <a:solidFill>
                  <a:schemeClr val="bg1"/>
                </a:solidFill>
                <a:latin typeface="Times New Roman"/>
                <a:cs typeface="Times New Roman"/>
              </a:rPr>
              <a:t>Accuser (accuses our brothers day and night before God.)</a:t>
            </a:r>
            <a:endParaRPr lang="en-US" sz="2400" dirty="0">
              <a:solidFill>
                <a:srgbClr val="FFFF00"/>
              </a:solidFill>
            </a:endParaRPr>
          </a:p>
        </p:txBody>
      </p:sp>
      <p:sp>
        <p:nvSpPr>
          <p:cNvPr id="5" name="TextBox 4"/>
          <p:cNvSpPr txBox="1"/>
          <p:nvPr/>
        </p:nvSpPr>
        <p:spPr>
          <a:xfrm>
            <a:off x="8769" y="3090795"/>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Woman</a:t>
            </a:r>
            <a:endParaRPr lang="en-US" sz="2400" dirty="0">
              <a:solidFill>
                <a:srgbClr val="FFFF00"/>
              </a:solidFill>
              <a:latin typeface="Times New Roman" charset="0"/>
              <a:ea typeface="Times New Roman" charset="0"/>
              <a:cs typeface="Times New Roman" charset="0"/>
            </a:endParaRPr>
          </a:p>
        </p:txBody>
      </p:sp>
      <p:sp>
        <p:nvSpPr>
          <p:cNvPr id="8" name="TextBox 7"/>
          <p:cNvSpPr txBox="1"/>
          <p:nvPr/>
        </p:nvSpPr>
        <p:spPr>
          <a:xfrm>
            <a:off x="8769" y="3458232"/>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Dragon</a:t>
            </a:r>
            <a:endParaRPr lang="en-US" sz="2400" dirty="0">
              <a:solidFill>
                <a:srgbClr val="FFFF00"/>
              </a:solidFill>
              <a:latin typeface="Times New Roman" charset="0"/>
              <a:ea typeface="Times New Roman" charset="0"/>
              <a:cs typeface="Times New Roman" charset="0"/>
            </a:endParaRPr>
          </a:p>
        </p:txBody>
      </p:sp>
      <p:sp>
        <p:nvSpPr>
          <p:cNvPr id="9" name="TextBox 8"/>
          <p:cNvSpPr txBox="1"/>
          <p:nvPr/>
        </p:nvSpPr>
        <p:spPr>
          <a:xfrm>
            <a:off x="1187624" y="3530038"/>
            <a:ext cx="7935918" cy="1061829"/>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Satan (deceiver;  accuser;  slanderer;  devil; )</a:t>
            </a:r>
          </a:p>
          <a:p>
            <a:pPr marL="342900" indent="-342900">
              <a:buFont typeface="Arial" charset="0"/>
              <a:buChar char="•"/>
            </a:pPr>
            <a:r>
              <a:rPr lang="en-US" sz="2100" spc="120" dirty="0" smtClean="0">
                <a:solidFill>
                  <a:schemeClr val="bg1"/>
                </a:solidFill>
                <a:latin typeface="Times New Roman"/>
                <a:cs typeface="Times New Roman"/>
              </a:rPr>
              <a:t>Ruler of the earth.  Powerful.</a:t>
            </a:r>
          </a:p>
          <a:p>
            <a:pPr marL="342900" indent="-342900">
              <a:buFont typeface="Arial" charset="0"/>
              <a:buChar char="•"/>
            </a:pPr>
            <a:r>
              <a:rPr lang="en-US" sz="2100" spc="120" dirty="0" smtClean="0">
                <a:solidFill>
                  <a:schemeClr val="bg1"/>
                </a:solidFill>
                <a:latin typeface="Times New Roman"/>
                <a:cs typeface="Times New Roman"/>
              </a:rPr>
              <a:t>Fallen angels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Satan + demons (a significant minority)</a:t>
            </a:r>
            <a:endParaRPr lang="en-US" sz="2100" spc="120" dirty="0" smtClean="0">
              <a:solidFill>
                <a:schemeClr val="bg1"/>
              </a:solidFill>
              <a:latin typeface="Times New Roman"/>
              <a:cs typeface="Times New Roman"/>
            </a:endParaRPr>
          </a:p>
        </p:txBody>
      </p:sp>
      <p:sp>
        <p:nvSpPr>
          <p:cNvPr id="12" name="TextBox 11"/>
          <p:cNvSpPr txBox="1"/>
          <p:nvPr/>
        </p:nvSpPr>
        <p:spPr>
          <a:xfrm>
            <a:off x="22132" y="4517131"/>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Child</a:t>
            </a:r>
            <a:endParaRPr lang="en-US" sz="2400" dirty="0">
              <a:solidFill>
                <a:srgbClr val="FFFF00"/>
              </a:solidFill>
              <a:latin typeface="Times New Roman" charset="0"/>
              <a:ea typeface="Times New Roman" charset="0"/>
              <a:cs typeface="Times New Roman" charset="0"/>
            </a:endParaRPr>
          </a:p>
        </p:txBody>
      </p:sp>
      <p:sp>
        <p:nvSpPr>
          <p:cNvPr id="13" name="TextBox 12"/>
          <p:cNvSpPr txBox="1"/>
          <p:nvPr/>
        </p:nvSpPr>
        <p:spPr>
          <a:xfrm>
            <a:off x="1043608" y="4522617"/>
            <a:ext cx="7935918" cy="1061829"/>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Jesus</a:t>
            </a:r>
          </a:p>
          <a:p>
            <a:pPr marL="342900" indent="-342900">
              <a:buFont typeface="Arial" charset="0"/>
              <a:buChar char="•"/>
            </a:pPr>
            <a:r>
              <a:rPr lang="en-US" sz="2100" spc="120" dirty="0" smtClean="0">
                <a:solidFill>
                  <a:schemeClr val="bg1"/>
                </a:solidFill>
                <a:latin typeface="Times New Roman"/>
                <a:cs typeface="Times New Roman"/>
              </a:rPr>
              <a:t>Satan tried to prematurely kill Jesus &amp; tempted Jesus away from God’s purpose</a:t>
            </a:r>
            <a:endParaRPr lang="en-US" sz="21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74649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uiExpand="1" build="p"/>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636664" y="697260"/>
            <a:ext cx="7503870" cy="415498"/>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spiritual Israel (God’s faithful people [church included])</a:t>
            </a:r>
            <a:endParaRPr lang="en-US" sz="2100" spc="120" dirty="0" smtClean="0">
              <a:solidFill>
                <a:schemeClr val="bg1"/>
              </a:solidFill>
              <a:latin typeface="Times New Roman"/>
              <a:cs typeface="Times New Roman"/>
            </a:endParaRPr>
          </a:p>
        </p:txBody>
      </p:sp>
      <p:sp>
        <p:nvSpPr>
          <p:cNvPr id="4" name="Rectangle 3"/>
          <p:cNvSpPr/>
          <p:nvPr/>
        </p:nvSpPr>
        <p:spPr>
          <a:xfrm>
            <a:off x="8769" y="0"/>
            <a:ext cx="9114773" cy="800219"/>
          </a:xfrm>
          <a:prstGeom prst="rect">
            <a:avLst/>
          </a:prstGeom>
        </p:spPr>
        <p:txBody>
          <a:bodyPr wrap="square">
            <a:spAutoFit/>
          </a:bodyPr>
          <a:lstStyle/>
          <a:p>
            <a:pPr marL="538162" algn="ctr"/>
            <a:r>
              <a:rPr lang="en-US" sz="2800" dirty="0">
                <a:solidFill>
                  <a:srgbClr val="FFFF00"/>
                </a:solidFill>
                <a:latin typeface="Times New Roman" charset="0"/>
                <a:ea typeface="Times New Roman" charset="0"/>
                <a:cs typeface="Times New Roman" charset="0"/>
              </a:rPr>
              <a:t>Chapter 12 –  The Spiritual Battle</a:t>
            </a:r>
          </a:p>
          <a:p>
            <a:pPr marL="538162" algn="ctr"/>
            <a:r>
              <a:rPr lang="en-US" dirty="0">
                <a:solidFill>
                  <a:srgbClr val="FFFF00"/>
                </a:solidFill>
                <a:latin typeface="Times New Roman" charset="0"/>
                <a:ea typeface="Times New Roman" charset="0"/>
                <a:cs typeface="Times New Roman" charset="0"/>
              </a:rPr>
              <a:t>What lies behind the world’s hatred toward the disciples of Jesus?</a:t>
            </a:r>
            <a:endParaRPr lang="en-US" dirty="0">
              <a:solidFill>
                <a:schemeClr val="bg1"/>
              </a:solidFill>
            </a:endParaRPr>
          </a:p>
        </p:txBody>
      </p:sp>
      <p:sp>
        <p:nvSpPr>
          <p:cNvPr id="5" name="TextBox 4"/>
          <p:cNvSpPr txBox="1"/>
          <p:nvPr/>
        </p:nvSpPr>
        <p:spPr>
          <a:xfrm>
            <a:off x="25761" y="651093"/>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Woman</a:t>
            </a:r>
            <a:endParaRPr lang="en-US" sz="2400" dirty="0">
              <a:solidFill>
                <a:srgbClr val="FFFF00"/>
              </a:solidFill>
              <a:latin typeface="Times New Roman" charset="0"/>
              <a:ea typeface="Times New Roman" charset="0"/>
              <a:cs typeface="Times New Roman" charset="0"/>
            </a:endParaRPr>
          </a:p>
        </p:txBody>
      </p:sp>
      <p:sp>
        <p:nvSpPr>
          <p:cNvPr id="8" name="TextBox 7"/>
          <p:cNvSpPr txBox="1"/>
          <p:nvPr/>
        </p:nvSpPr>
        <p:spPr>
          <a:xfrm>
            <a:off x="25761" y="1018530"/>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Dragon</a:t>
            </a:r>
            <a:endParaRPr lang="en-US" sz="2400" dirty="0">
              <a:solidFill>
                <a:srgbClr val="FFFF00"/>
              </a:solidFill>
              <a:latin typeface="Times New Roman" charset="0"/>
              <a:ea typeface="Times New Roman" charset="0"/>
              <a:cs typeface="Times New Roman" charset="0"/>
            </a:endParaRPr>
          </a:p>
        </p:txBody>
      </p:sp>
      <p:sp>
        <p:nvSpPr>
          <p:cNvPr id="9" name="TextBox 8"/>
          <p:cNvSpPr txBox="1"/>
          <p:nvPr/>
        </p:nvSpPr>
        <p:spPr>
          <a:xfrm>
            <a:off x="1204616" y="1090336"/>
            <a:ext cx="7935918" cy="1061829"/>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Satan (deceiver;  accuser;  slanderer;  devil; )</a:t>
            </a:r>
          </a:p>
          <a:p>
            <a:pPr marL="342900" indent="-342900">
              <a:buFont typeface="Arial" charset="0"/>
              <a:buChar char="•"/>
            </a:pPr>
            <a:r>
              <a:rPr lang="en-US" sz="2100" spc="120" dirty="0" smtClean="0">
                <a:solidFill>
                  <a:schemeClr val="bg1"/>
                </a:solidFill>
                <a:latin typeface="Times New Roman"/>
                <a:cs typeface="Times New Roman"/>
              </a:rPr>
              <a:t>Ruler of the earth.  Powerful.</a:t>
            </a:r>
          </a:p>
          <a:p>
            <a:pPr marL="342900" indent="-342900">
              <a:buFont typeface="Arial" charset="0"/>
              <a:buChar char="•"/>
            </a:pPr>
            <a:r>
              <a:rPr lang="en-US" sz="2100" spc="120" dirty="0" smtClean="0">
                <a:solidFill>
                  <a:schemeClr val="bg1"/>
                </a:solidFill>
                <a:latin typeface="Times New Roman"/>
                <a:cs typeface="Times New Roman"/>
              </a:rPr>
              <a:t>Fallen angels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Satan + demons (a significant minority)</a:t>
            </a:r>
            <a:endParaRPr lang="en-US" sz="2100" spc="120" dirty="0" smtClean="0">
              <a:solidFill>
                <a:schemeClr val="bg1"/>
              </a:solidFill>
              <a:latin typeface="Times New Roman"/>
              <a:cs typeface="Times New Roman"/>
            </a:endParaRPr>
          </a:p>
        </p:txBody>
      </p:sp>
      <p:sp>
        <p:nvSpPr>
          <p:cNvPr id="12" name="TextBox 11"/>
          <p:cNvSpPr txBox="1"/>
          <p:nvPr/>
        </p:nvSpPr>
        <p:spPr>
          <a:xfrm>
            <a:off x="39124" y="2025206"/>
            <a:ext cx="1754919"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Child</a:t>
            </a:r>
            <a:endParaRPr lang="en-US" sz="2400" dirty="0">
              <a:solidFill>
                <a:srgbClr val="FFFF00"/>
              </a:solidFill>
              <a:latin typeface="Times New Roman" charset="0"/>
              <a:ea typeface="Times New Roman" charset="0"/>
              <a:cs typeface="Times New Roman" charset="0"/>
            </a:endParaRPr>
          </a:p>
        </p:txBody>
      </p:sp>
      <p:sp>
        <p:nvSpPr>
          <p:cNvPr id="13" name="TextBox 12"/>
          <p:cNvSpPr txBox="1"/>
          <p:nvPr/>
        </p:nvSpPr>
        <p:spPr>
          <a:xfrm>
            <a:off x="1060600" y="2082915"/>
            <a:ext cx="7935918" cy="1384995"/>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Satan tried to prematurely kill Jesus &amp; tempted Jesus away from God’s purpose</a:t>
            </a:r>
          </a:p>
          <a:p>
            <a:pPr marL="342900" indent="-342900">
              <a:buFont typeface="Arial" charset="0"/>
              <a:buChar char="•"/>
            </a:pPr>
            <a:r>
              <a:rPr lang="en-US" sz="2100" spc="120" dirty="0" smtClean="0">
                <a:solidFill>
                  <a:schemeClr val="bg1"/>
                </a:solidFill>
                <a:latin typeface="Times New Roman"/>
                <a:cs typeface="Times New Roman"/>
              </a:rPr>
              <a:t>Caught up to God and His throne.  Salvation may not = protection from death, but resurrection from death</a:t>
            </a:r>
            <a:endParaRPr lang="en-US" sz="2100" spc="120" dirty="0" smtClean="0">
              <a:solidFill>
                <a:schemeClr val="bg1"/>
              </a:solidFill>
              <a:latin typeface="Times New Roman"/>
              <a:cs typeface="Times New Roman"/>
            </a:endParaRPr>
          </a:p>
        </p:txBody>
      </p:sp>
      <p:sp>
        <p:nvSpPr>
          <p:cNvPr id="10" name="TextBox 9"/>
          <p:cNvSpPr txBox="1"/>
          <p:nvPr/>
        </p:nvSpPr>
        <p:spPr>
          <a:xfrm>
            <a:off x="39124" y="3474881"/>
            <a:ext cx="1754919" cy="830997"/>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The Wilderness</a:t>
            </a:r>
            <a:endParaRPr lang="en-US" sz="2400" dirty="0">
              <a:solidFill>
                <a:srgbClr val="FFFF00"/>
              </a:solidFill>
              <a:latin typeface="Times New Roman" charset="0"/>
              <a:ea typeface="Times New Roman" charset="0"/>
              <a:cs typeface="Times New Roman" charset="0"/>
            </a:endParaRPr>
          </a:p>
        </p:txBody>
      </p:sp>
      <p:sp>
        <p:nvSpPr>
          <p:cNvPr id="14" name="TextBox 13"/>
          <p:cNvSpPr txBox="1"/>
          <p:nvPr/>
        </p:nvSpPr>
        <p:spPr>
          <a:xfrm>
            <a:off x="1613384" y="3474881"/>
            <a:ext cx="7503870" cy="738664"/>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The church may be in a place of lawlessness &amp; danger</a:t>
            </a:r>
          </a:p>
          <a:p>
            <a:pPr marL="342900" indent="-342900">
              <a:buFont typeface="Arial" charset="0"/>
              <a:buChar char="•"/>
            </a:pPr>
            <a:r>
              <a:rPr lang="en-US" sz="2100" spc="120" dirty="0" smtClean="0">
                <a:solidFill>
                  <a:schemeClr val="bg1"/>
                </a:solidFill>
                <a:latin typeface="Times New Roman"/>
                <a:cs typeface="Times New Roman"/>
              </a:rPr>
              <a:t>But God is present;  protects;  provides;  comforts</a:t>
            </a:r>
            <a:endParaRPr lang="en-US" sz="2100" spc="120" dirty="0" smtClean="0">
              <a:solidFill>
                <a:schemeClr val="bg1"/>
              </a:solidFill>
              <a:latin typeface="Times New Roman"/>
              <a:cs typeface="Times New Roman"/>
            </a:endParaRPr>
          </a:p>
        </p:txBody>
      </p:sp>
      <p:sp>
        <p:nvSpPr>
          <p:cNvPr id="16" name="TextBox 15"/>
          <p:cNvSpPr txBox="1"/>
          <p:nvPr/>
        </p:nvSpPr>
        <p:spPr>
          <a:xfrm>
            <a:off x="46044" y="4217501"/>
            <a:ext cx="1754919" cy="830997"/>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War in heaven</a:t>
            </a:r>
            <a:endParaRPr lang="en-US" sz="2400" dirty="0">
              <a:solidFill>
                <a:srgbClr val="FFFF00"/>
              </a:solidFill>
              <a:latin typeface="Times New Roman" charset="0"/>
              <a:ea typeface="Times New Roman" charset="0"/>
              <a:cs typeface="Times New Roman" charset="0"/>
            </a:endParaRPr>
          </a:p>
        </p:txBody>
      </p:sp>
      <p:sp>
        <p:nvSpPr>
          <p:cNvPr id="2" name="Rectangle 1"/>
          <p:cNvSpPr/>
          <p:nvPr/>
        </p:nvSpPr>
        <p:spPr>
          <a:xfrm>
            <a:off x="1181086" y="4294445"/>
            <a:ext cx="7936168" cy="1323439"/>
          </a:xfrm>
          <a:prstGeom prst="rect">
            <a:avLst/>
          </a:prstGeom>
        </p:spPr>
        <p:txBody>
          <a:bodyPr wrap="square">
            <a:spAutoFit/>
          </a:bodyPr>
          <a:lstStyle/>
          <a:p>
            <a:pPr>
              <a:spcAft>
                <a:spcPts val="0"/>
              </a:spcAft>
            </a:pPr>
            <a:r>
              <a:rPr lang="en-AU" sz="2000" dirty="0">
                <a:solidFill>
                  <a:schemeClr val="bg1"/>
                </a:solidFill>
                <a:latin typeface="Times New Roman" charset="0"/>
                <a:ea typeface="Arial" charset="0"/>
              </a:rPr>
              <a:t>Ephesians </a:t>
            </a:r>
            <a:r>
              <a:rPr lang="en-AU" sz="2000" dirty="0" smtClean="0">
                <a:solidFill>
                  <a:schemeClr val="bg1"/>
                </a:solidFill>
                <a:latin typeface="Times New Roman" charset="0"/>
                <a:ea typeface="Arial" charset="0"/>
              </a:rPr>
              <a:t>6:</a:t>
            </a:r>
            <a:r>
              <a:rPr lang="en-AU" sz="2000" b="1" baseline="30000" dirty="0" smtClean="0">
                <a:solidFill>
                  <a:schemeClr val="bg1"/>
                </a:solidFill>
                <a:latin typeface="Comic Sans MS" charset="0"/>
                <a:ea typeface="Arial" charset="0"/>
                <a:cs typeface="Arial" charset="0"/>
              </a:rPr>
              <a:t>12</a:t>
            </a:r>
            <a:r>
              <a:rPr lang="en-AU" sz="2000" b="1" baseline="30000" dirty="0">
                <a:solidFill>
                  <a:schemeClr val="bg1"/>
                </a:solidFill>
                <a:latin typeface="Comic Sans MS" charset="0"/>
                <a:ea typeface="Arial" charset="0"/>
                <a:cs typeface="Arial" charset="0"/>
              </a:rPr>
              <a:t> </a:t>
            </a:r>
            <a:r>
              <a:rPr lang="en-AU" sz="2000" dirty="0">
                <a:solidFill>
                  <a:schemeClr val="bg1"/>
                </a:solidFill>
                <a:latin typeface="Comic Sans MS" charset="0"/>
                <a:ea typeface="Arial" charset="0"/>
                <a:cs typeface="Times New Roman" charset="0"/>
              </a:rPr>
              <a:t>For we do not wrestle against flesh and blood, but against the rulers, against the authorities, against the cosmic powers over this present darkness, against the spiritual forces of evil in the heavenly places.</a:t>
            </a:r>
            <a:r>
              <a:rPr lang="en-GB" sz="2000" dirty="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85494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16"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47645"/>
          </a:xfrm>
          <a:prstGeom prst="rect">
            <a:avLst/>
          </a:prstGeom>
          <a:noFill/>
          <a:ln w="9525">
            <a:noFill/>
            <a:miter lim="800000"/>
            <a:headEnd/>
            <a:tailEnd/>
          </a:ln>
        </p:spPr>
        <p:txBody>
          <a:bodyPr wrap="square">
            <a:prstTxWarp prst="textNoShape">
              <a:avLst/>
            </a:prstTxWarp>
            <a:spAutoFit/>
          </a:bodyPr>
          <a:lstStyle/>
          <a:p>
            <a:pPr>
              <a:spcAft>
                <a:spcPts val="0"/>
              </a:spcAft>
            </a:pPr>
            <a:r>
              <a:rPr lang="en-AU" sz="2500" b="1" dirty="0" smtClean="0">
                <a:solidFill>
                  <a:schemeClr val="bg1"/>
                </a:solidFill>
                <a:latin typeface="Times New Roman" charset="0"/>
                <a:ea typeface="Arial" charset="0"/>
                <a:cs typeface="Times New Roman" charset="0"/>
              </a:rPr>
              <a:t>Daniel </a:t>
            </a:r>
            <a:r>
              <a:rPr lang="en-AU" sz="2500" b="1" dirty="0" smtClean="0">
                <a:solidFill>
                  <a:schemeClr val="bg1"/>
                </a:solidFill>
                <a:latin typeface="Comic Sans MS" charset="0"/>
                <a:ea typeface="Arial" charset="0"/>
                <a:cs typeface="Times New Roman" charset="0"/>
              </a:rPr>
              <a:t>12</a:t>
            </a:r>
            <a:r>
              <a:rPr lang="en-AU" sz="4000" b="1" dirty="0">
                <a:solidFill>
                  <a:schemeClr val="bg1"/>
                </a:solidFill>
                <a:latin typeface="Comic Sans MS" charset="0"/>
                <a:ea typeface="Arial" charset="0"/>
                <a:cs typeface="Times New Roman" charset="0"/>
              </a:rPr>
              <a:t> </a:t>
            </a:r>
            <a:r>
              <a:rPr lang="en-AU" sz="2800" dirty="0">
                <a:solidFill>
                  <a:schemeClr val="bg1"/>
                </a:solidFill>
                <a:latin typeface="Comic Sans MS" charset="0"/>
                <a:ea typeface="Arial" charset="0"/>
                <a:cs typeface="Times New Roman" charset="0"/>
              </a:rPr>
              <a:t>“At that time shall arise Michael, the great prince who has charge of your people.  And there shall be a time of trouble, such as never has been since there was a nation till that time.  But at that time your people shall be delivered, everyone whose name shall be found written in the book.  </a:t>
            </a:r>
            <a:r>
              <a:rPr lang="en-AU" sz="2800" b="1" baseline="30000" dirty="0">
                <a:solidFill>
                  <a:schemeClr val="bg1"/>
                </a:solidFill>
                <a:latin typeface="Comic Sans MS" charset="0"/>
                <a:ea typeface="Arial" charset="0"/>
                <a:cs typeface="Arial" charset="0"/>
              </a:rPr>
              <a:t>2 </a:t>
            </a:r>
            <a:r>
              <a:rPr lang="en-AU" sz="2800" dirty="0">
                <a:solidFill>
                  <a:schemeClr val="bg1"/>
                </a:solidFill>
                <a:latin typeface="Comic Sans MS" charset="0"/>
                <a:ea typeface="Arial" charset="0"/>
                <a:cs typeface="Times New Roman" charset="0"/>
              </a:rPr>
              <a:t>And many of those who sleep in the dust of the earth shall awake, some to everlasting life, and some to shame and everlasting contempt.  </a:t>
            </a:r>
            <a:r>
              <a:rPr lang="en-AU" sz="2800" b="1" baseline="30000" dirty="0">
                <a:solidFill>
                  <a:schemeClr val="bg1"/>
                </a:solidFill>
                <a:latin typeface="Comic Sans MS" charset="0"/>
                <a:ea typeface="Arial" charset="0"/>
                <a:cs typeface="Arial" charset="0"/>
              </a:rPr>
              <a:t>3 </a:t>
            </a:r>
            <a:r>
              <a:rPr lang="en-AU" sz="2800" dirty="0">
                <a:solidFill>
                  <a:schemeClr val="bg1"/>
                </a:solidFill>
                <a:latin typeface="Comic Sans MS" charset="0"/>
                <a:ea typeface="Arial" charset="0"/>
                <a:cs typeface="Times New Roman" charset="0"/>
              </a:rPr>
              <a:t>And those who are wise shall shine like the brightness of the sky above; and those who turn many to righteousness, like the stars forever and ever.</a:t>
            </a:r>
            <a:endParaRPr lang="en-GB" sz="26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931015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41617</TotalTime>
  <Words>948</Words>
  <Application>Microsoft Macintosh PowerPoint</Application>
  <PresentationFormat>On-screen Show (16:10)</PresentationFormat>
  <Paragraphs>136</Paragraphs>
  <Slides>13</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Comic Sans MS</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546</cp:revision>
  <cp:lastPrinted>2017-06-09T03:50:58Z</cp:lastPrinted>
  <dcterms:created xsi:type="dcterms:W3CDTF">2016-11-04T06:28:01Z</dcterms:created>
  <dcterms:modified xsi:type="dcterms:W3CDTF">2017-06-09T03:57:50Z</dcterms:modified>
</cp:coreProperties>
</file>